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13"/>
  </p:notesMasterIdLst>
  <p:sldIdLst>
    <p:sldId id="348" r:id="rId2"/>
    <p:sldId id="349" r:id="rId3"/>
    <p:sldId id="347" r:id="rId4"/>
    <p:sldId id="308" r:id="rId5"/>
    <p:sldId id="339" r:id="rId6"/>
    <p:sldId id="350" r:id="rId7"/>
    <p:sldId id="351" r:id="rId8"/>
    <p:sldId id="352" r:id="rId9"/>
    <p:sldId id="353" r:id="rId10"/>
    <p:sldId id="354" r:id="rId11"/>
    <p:sldId id="355" r:id="rId12"/>
  </p:sldIdLst>
  <p:sldSz cx="9144000" cy="5143500" type="screen16x9"/>
  <p:notesSz cx="6858000" cy="9144000"/>
  <p:embeddedFontLst>
    <p:embeddedFont>
      <p:font typeface="Calibri" pitchFamily="34" charset="0"/>
      <p:regular r:id="rId14"/>
      <p:bold r:id="rId15"/>
      <p:italic r:id="rId16"/>
      <p:boldItalic r:id="rId17"/>
    </p:embeddedFont>
    <p:embeddedFont>
      <p:font typeface="Kalinga" pitchFamily="34" charset="0"/>
      <p:regular r:id="rId18"/>
      <p:bold r:id="rId19"/>
    </p:embeddedFont>
  </p:embeddedFontLst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AB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>
    <p:restoredLeft sz="12042" autoAdjust="0"/>
    <p:restoredTop sz="94660"/>
  </p:normalViewPr>
  <p:slideViewPr>
    <p:cSldViewPr>
      <p:cViewPr>
        <p:scale>
          <a:sx n="109" d="100"/>
          <a:sy n="109" d="100"/>
        </p:scale>
        <p:origin x="-78" y="-582"/>
      </p:cViewPr>
      <p:guideLst>
        <p:guide orient="horz" pos="1575"/>
        <p:guide pos="297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5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CA994B-E11D-4529-99CD-21CA168F2AA7}" type="datetimeFigureOut">
              <a:rPr lang="es-MX" smtClean="0"/>
              <a:pPr/>
              <a:t>23/03/2015</a:t>
            </a:fld>
            <a:endParaRPr lang="es-MX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A29BC4-1DE7-490A-9741-E7CFF3C27CC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99459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A29BC4-1DE7-490A-9741-E7CFF3C27CCD}" type="slidenum">
              <a:rPr lang="es-MX" smtClean="0"/>
              <a:pPr/>
              <a:t>4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540FA-76CB-4115-99AD-03528EBB7A57}" type="datetimeFigureOut">
              <a:rPr lang="es-MX" smtClean="0"/>
              <a:pPr/>
              <a:t>23/03/2015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44240-4B41-43ED-9774-3B3F61FC13B7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67891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540FA-76CB-4115-99AD-03528EBB7A57}" type="datetimeFigureOut">
              <a:rPr lang="es-MX" smtClean="0"/>
              <a:pPr/>
              <a:t>23/03/2015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44240-4B41-43ED-9774-3B3F61FC13B7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0377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540FA-76CB-4115-99AD-03528EBB7A57}" type="datetimeFigureOut">
              <a:rPr lang="es-MX" smtClean="0"/>
              <a:pPr/>
              <a:t>23/03/2015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44240-4B41-43ED-9774-3B3F61FC13B7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86486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540FA-76CB-4115-99AD-03528EBB7A57}" type="datetimeFigureOut">
              <a:rPr lang="es-MX" smtClean="0"/>
              <a:pPr/>
              <a:t>23/03/2015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44240-4B41-43ED-9774-3B3F61FC13B7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69109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540FA-76CB-4115-99AD-03528EBB7A57}" type="datetimeFigureOut">
              <a:rPr lang="es-MX" smtClean="0"/>
              <a:pPr/>
              <a:t>23/03/2015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44240-4B41-43ED-9774-3B3F61FC13B7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36620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540FA-76CB-4115-99AD-03528EBB7A57}" type="datetimeFigureOut">
              <a:rPr lang="es-MX" smtClean="0"/>
              <a:pPr/>
              <a:t>23/03/2015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44240-4B41-43ED-9774-3B3F61FC13B7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2341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540FA-76CB-4115-99AD-03528EBB7A57}" type="datetimeFigureOut">
              <a:rPr lang="es-MX" smtClean="0"/>
              <a:pPr/>
              <a:t>23/03/2015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44240-4B41-43ED-9774-3B3F61FC13B7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95577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540FA-76CB-4115-99AD-03528EBB7A57}" type="datetimeFigureOut">
              <a:rPr lang="es-MX" smtClean="0"/>
              <a:pPr/>
              <a:t>23/03/2015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44240-4B41-43ED-9774-3B3F61FC13B7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9304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540FA-76CB-4115-99AD-03528EBB7A57}" type="datetimeFigureOut">
              <a:rPr lang="es-MX" smtClean="0"/>
              <a:pPr/>
              <a:t>23/03/2015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44240-4B41-43ED-9774-3B3F61FC13B7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90112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540FA-76CB-4115-99AD-03528EBB7A57}" type="datetimeFigureOut">
              <a:rPr lang="es-MX" smtClean="0"/>
              <a:pPr/>
              <a:t>23/03/2015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44240-4B41-43ED-9774-3B3F61FC13B7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94535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540FA-76CB-4115-99AD-03528EBB7A57}" type="datetimeFigureOut">
              <a:rPr lang="es-MX" smtClean="0"/>
              <a:pPr/>
              <a:t>23/03/2015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44240-4B41-43ED-9774-3B3F61FC13B7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0815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1540FA-76CB-4115-99AD-03528EBB7A57}" type="datetimeFigureOut">
              <a:rPr lang="es-MX" smtClean="0"/>
              <a:pPr/>
              <a:t>23/03/2015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D44240-4B41-43ED-9774-3B3F61FC13B7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7011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11510"/>
            <a:ext cx="8229600" cy="4320480"/>
          </a:xfrm>
        </p:spPr>
        <p:txBody>
          <a:bodyPr lIns="0" tIns="0" rIns="0" bIns="0">
            <a:normAutofit/>
          </a:bodyPr>
          <a:lstStyle/>
          <a:p>
            <a:r>
              <a:rPr lang="es-MX" dirty="0" smtClean="0"/>
              <a:t>Encuesta a ciudadanos sobre las elecciones a Gobernador</a:t>
            </a:r>
            <a:br>
              <a:rPr lang="es-MX" dirty="0" smtClean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sz="2500" dirty="0" smtClean="0"/>
              <a:t>Período: 25 y 26 de enero de 2015</a:t>
            </a:r>
            <a:br>
              <a:rPr lang="es-MX" sz="2500" dirty="0" smtClean="0"/>
            </a:br>
            <a:r>
              <a:rPr lang="es-MX" sz="2500" dirty="0" smtClean="0"/>
              <a:t/>
            </a:r>
            <a:br>
              <a:rPr lang="es-MX" sz="2500" dirty="0" smtClean="0"/>
            </a:br>
            <a:r>
              <a:rPr lang="es-MX" sz="2500" dirty="0" smtClean="0"/>
              <a:t>Empresa: En Medio de la Nada, S.A. de C.V.</a:t>
            </a:r>
            <a:br>
              <a:rPr lang="es-MX" sz="2500" dirty="0" smtClean="0"/>
            </a:br>
            <a:r>
              <a:rPr lang="es-MX" sz="2500" dirty="0" smtClean="0"/>
              <a:t>Coordinador: Ángel Gomezgil </a:t>
            </a:r>
            <a:r>
              <a:rPr lang="es-MX" sz="2500" dirty="0" err="1" smtClean="0"/>
              <a:t>Kuri</a:t>
            </a:r>
            <a:endParaRPr lang="es-MX" sz="2500" dirty="0"/>
          </a:p>
        </p:txBody>
      </p:sp>
      <p:sp>
        <p:nvSpPr>
          <p:cNvPr id="4" name="3 Rectángulo"/>
          <p:cNvSpPr/>
          <p:nvPr/>
        </p:nvSpPr>
        <p:spPr>
          <a:xfrm>
            <a:off x="8244408" y="4659982"/>
            <a:ext cx="7455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Pág. 1</a:t>
            </a:r>
            <a:endParaRPr lang="es-MX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6258657"/>
              </p:ext>
            </p:extLst>
          </p:nvPr>
        </p:nvGraphicFramePr>
        <p:xfrm>
          <a:off x="4788024" y="1537216"/>
          <a:ext cx="1080120" cy="952500"/>
        </p:xfrm>
        <a:graphic>
          <a:graphicData uri="http://schemas.openxmlformats.org/drawingml/2006/table">
            <a:tbl>
              <a:tblPr/>
              <a:tblGrid>
                <a:gridCol w="308606"/>
                <a:gridCol w="771514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A/B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45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Kalinga" panose="020B0502040204020203" pitchFamily="34" charset="0"/>
                        <a:cs typeface="Kalinga" panose="020B0502040204020203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C+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98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Kalinga" panose="020B0502040204020203" pitchFamily="34" charset="0"/>
                        <a:cs typeface="Kalinga" panose="020B0502040204020203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C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187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Kalinga" panose="020B0502040204020203" pitchFamily="34" charset="0"/>
                        <a:cs typeface="Kalinga" panose="020B0502040204020203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D+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227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Kalinga" panose="020B0502040204020203" pitchFamily="34" charset="0"/>
                        <a:cs typeface="Kalinga" panose="020B0502040204020203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D/E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341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Kalinga" panose="020B0502040204020203" pitchFamily="34" charset="0"/>
                        <a:cs typeface="Kalinga" panose="020B0502040204020203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Rectangle 30"/>
          <p:cNvSpPr/>
          <p:nvPr/>
        </p:nvSpPr>
        <p:spPr>
          <a:xfrm>
            <a:off x="323528" y="1275606"/>
            <a:ext cx="8480115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b="1" dirty="0" smtClean="0">
                <a:latin typeface="Kalinga" panose="020B0502040204020203" pitchFamily="34" charset="0"/>
                <a:cs typeface="Kalinga" panose="020B0502040204020203" pitchFamily="34" charset="0"/>
              </a:rPr>
              <a:t>Selección de </a:t>
            </a:r>
          </a:p>
          <a:p>
            <a:r>
              <a:rPr lang="es-MX" sz="2000" b="1" dirty="0" smtClean="0">
                <a:latin typeface="Kalinga" panose="020B0502040204020203" pitchFamily="34" charset="0"/>
                <a:cs typeface="Kalinga" panose="020B0502040204020203" pitchFamily="34" charset="0"/>
              </a:rPr>
              <a:t>muestra:</a:t>
            </a:r>
            <a:r>
              <a:rPr lang="es-MX" sz="2000" dirty="0" smtClean="0">
                <a:latin typeface="Kalinga" panose="020B0502040204020203" pitchFamily="34" charset="0"/>
                <a:cs typeface="Kalinga" panose="020B0502040204020203" pitchFamily="34" charset="0"/>
              </a:rPr>
              <a:t>		</a:t>
            </a:r>
            <a:endParaRPr lang="es-MX" sz="2000" dirty="0">
              <a:latin typeface="Kalinga" panose="020B0502040204020203" pitchFamily="34" charset="0"/>
              <a:cs typeface="Kalinga" panose="020B0502040204020203" pitchFamily="34" charset="0"/>
            </a:endParaRPr>
          </a:p>
          <a:p>
            <a:endParaRPr lang="es-MX" dirty="0" smtClean="0">
              <a:latin typeface="Kalinga" panose="020B0502040204020203" pitchFamily="34" charset="0"/>
              <a:cs typeface="Kalinga" panose="020B0502040204020203" pitchFamily="34" charset="0"/>
            </a:endParaRPr>
          </a:p>
          <a:p>
            <a:r>
              <a:rPr lang="es-MX" sz="2000" dirty="0" smtClean="0">
                <a:latin typeface="Kalinga" panose="020B0502040204020203" pitchFamily="34" charset="0"/>
                <a:cs typeface="Kalinga" panose="020B0502040204020203" pitchFamily="34" charset="0"/>
              </a:rPr>
              <a:t>		 </a:t>
            </a:r>
          </a:p>
        </p:txBody>
      </p:sp>
      <p:graphicFrame>
        <p:nvGraphicFramePr>
          <p:cNvPr id="6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0524718"/>
              </p:ext>
            </p:extLst>
          </p:nvPr>
        </p:nvGraphicFramePr>
        <p:xfrm>
          <a:off x="2843808" y="1562378"/>
          <a:ext cx="1224137" cy="381000"/>
        </p:xfrm>
        <a:graphic>
          <a:graphicData uri="http://schemas.openxmlformats.org/drawingml/2006/table">
            <a:tbl>
              <a:tblPr/>
              <a:tblGrid>
                <a:gridCol w="874384"/>
                <a:gridCol w="349753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MX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Mujeres</a:t>
                      </a:r>
                      <a:endParaRPr lang="es-MX" sz="1050" b="1" i="0" u="none" strike="noStrike" dirty="0">
                        <a:solidFill>
                          <a:srgbClr val="000000"/>
                        </a:solidFill>
                        <a:effectLst/>
                        <a:latin typeface="Kalinga" panose="020B0502040204020203" pitchFamily="34" charset="0"/>
                        <a:cs typeface="Kalinga" panose="020B0502040204020203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441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Kalinga" panose="020B0502040204020203" pitchFamily="34" charset="0"/>
                        <a:cs typeface="Kalinga" panose="020B0502040204020203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MX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Hombres</a:t>
                      </a:r>
                      <a:endParaRPr lang="es-MX" sz="1050" b="1" i="0" u="none" strike="noStrike" dirty="0">
                        <a:solidFill>
                          <a:srgbClr val="000000"/>
                        </a:solidFill>
                        <a:effectLst/>
                        <a:latin typeface="Kalinga" panose="020B0502040204020203" pitchFamily="34" charset="0"/>
                        <a:cs typeface="Kalinga" panose="020B0502040204020203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457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Kalinga" panose="020B0502040204020203" pitchFamily="34" charset="0"/>
                        <a:cs typeface="Kalinga" panose="020B0502040204020203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1275970"/>
              </p:ext>
            </p:extLst>
          </p:nvPr>
        </p:nvGraphicFramePr>
        <p:xfrm>
          <a:off x="6908242" y="1537216"/>
          <a:ext cx="1696205" cy="2095500"/>
        </p:xfrm>
        <a:graphic>
          <a:graphicData uri="http://schemas.openxmlformats.org/drawingml/2006/table">
            <a:tbl>
              <a:tblPr/>
              <a:tblGrid>
                <a:gridCol w="1014152"/>
                <a:gridCol w="682053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18 </a:t>
                      </a:r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a 24 años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162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Kalinga" panose="020B0502040204020203" pitchFamily="34" charset="0"/>
                        <a:cs typeface="Kalinga" panose="020B0502040204020203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25 </a:t>
                      </a:r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a 29 años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108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Kalinga" panose="020B0502040204020203" pitchFamily="34" charset="0"/>
                        <a:cs typeface="Kalinga" panose="020B0502040204020203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30 </a:t>
                      </a:r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a 34 años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107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Kalinga" panose="020B0502040204020203" pitchFamily="34" charset="0"/>
                        <a:cs typeface="Kalinga" panose="020B0502040204020203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35 </a:t>
                      </a:r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a 39 años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98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Kalinga" panose="020B0502040204020203" pitchFamily="34" charset="0"/>
                        <a:cs typeface="Kalinga" panose="020B0502040204020203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40 </a:t>
                      </a:r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a 44 años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111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Kalinga" panose="020B0502040204020203" pitchFamily="34" charset="0"/>
                        <a:cs typeface="Kalinga" panose="020B0502040204020203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45 </a:t>
                      </a:r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a 49 años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82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Kalinga" panose="020B0502040204020203" pitchFamily="34" charset="0"/>
                        <a:cs typeface="Kalinga" panose="020B0502040204020203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50 </a:t>
                      </a:r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a 54 años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75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Kalinga" panose="020B0502040204020203" pitchFamily="34" charset="0"/>
                        <a:cs typeface="Kalinga" panose="020B0502040204020203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55 </a:t>
                      </a:r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a 59 años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53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Kalinga" panose="020B0502040204020203" pitchFamily="34" charset="0"/>
                        <a:cs typeface="Kalinga" panose="020B0502040204020203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60 </a:t>
                      </a:r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a 64 años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39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Kalinga" panose="020B0502040204020203" pitchFamily="34" charset="0"/>
                        <a:cs typeface="Kalinga" panose="020B0502040204020203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65 </a:t>
                      </a:r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a 69 años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33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Kalinga" panose="020B0502040204020203" pitchFamily="34" charset="0"/>
                        <a:cs typeface="Kalinga" panose="020B0502040204020203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70 </a:t>
                      </a:r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a </a:t>
                      </a:r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79 </a:t>
                      </a:r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años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3</a:t>
                      </a:r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Kalinga" panose="020B0502040204020203" pitchFamily="34" charset="0"/>
                        <a:cs typeface="Kalinga" panose="020B0502040204020203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8" name="Rectangle 3"/>
          <p:cNvSpPr/>
          <p:nvPr/>
        </p:nvSpPr>
        <p:spPr>
          <a:xfrm>
            <a:off x="2739878" y="1275606"/>
            <a:ext cx="69762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100" b="1" dirty="0" smtClean="0">
                <a:latin typeface="Kalinga" panose="020B0502040204020203" pitchFamily="34" charset="0"/>
                <a:cs typeface="Kalinga" panose="020B0502040204020203" pitchFamily="34" charset="0"/>
              </a:rPr>
              <a:t>Género</a:t>
            </a:r>
            <a:endParaRPr lang="es-MX" sz="1100" b="1" dirty="0"/>
          </a:p>
        </p:txBody>
      </p:sp>
      <p:sp>
        <p:nvSpPr>
          <p:cNvPr id="9" name="Rectangle 34"/>
          <p:cNvSpPr/>
          <p:nvPr/>
        </p:nvSpPr>
        <p:spPr>
          <a:xfrm>
            <a:off x="4665240" y="1275606"/>
            <a:ext cx="48923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100" b="1" dirty="0" err="1" smtClean="0">
                <a:latin typeface="Kalinga" panose="020B0502040204020203" pitchFamily="34" charset="0"/>
                <a:cs typeface="Kalinga" panose="020B0502040204020203" pitchFamily="34" charset="0"/>
              </a:rPr>
              <a:t>NSE</a:t>
            </a:r>
            <a:endParaRPr lang="es-MX" sz="1100" b="1" dirty="0"/>
          </a:p>
        </p:txBody>
      </p:sp>
      <p:sp>
        <p:nvSpPr>
          <p:cNvPr id="10" name="Rectangle 35"/>
          <p:cNvSpPr/>
          <p:nvPr/>
        </p:nvSpPr>
        <p:spPr>
          <a:xfrm>
            <a:off x="6804248" y="1275606"/>
            <a:ext cx="54694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100" b="1" dirty="0" smtClean="0">
                <a:latin typeface="Kalinga" panose="020B0502040204020203" pitchFamily="34" charset="0"/>
                <a:cs typeface="Kalinga" panose="020B0502040204020203" pitchFamily="34" charset="0"/>
              </a:rPr>
              <a:t>Edad</a:t>
            </a:r>
            <a:endParaRPr lang="es-MX" sz="1100" b="1" dirty="0"/>
          </a:p>
        </p:txBody>
      </p:sp>
      <p:sp>
        <p:nvSpPr>
          <p:cNvPr id="11" name="10 Rectángulo"/>
          <p:cNvSpPr/>
          <p:nvPr/>
        </p:nvSpPr>
        <p:spPr>
          <a:xfrm>
            <a:off x="8172400" y="4659982"/>
            <a:ext cx="8626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Pág. 10</a:t>
            </a:r>
            <a:endParaRPr lang="es-MX" dirty="0"/>
          </a:p>
        </p:txBody>
      </p:sp>
      <p:sp>
        <p:nvSpPr>
          <p:cNvPr id="12" name="Rectangle 30"/>
          <p:cNvSpPr/>
          <p:nvPr/>
        </p:nvSpPr>
        <p:spPr>
          <a:xfrm>
            <a:off x="323528" y="4308361"/>
            <a:ext cx="3528392" cy="12157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500" b="1" dirty="0" smtClean="0">
                <a:latin typeface="Kalinga" panose="020B0502040204020203" pitchFamily="34" charset="0"/>
                <a:cs typeface="Kalinga" panose="020B0502040204020203" pitchFamily="34" charset="0"/>
              </a:rPr>
              <a:t>Número total de encuestados: 898</a:t>
            </a:r>
            <a:r>
              <a:rPr lang="es-MX" sz="2000" dirty="0" smtClean="0">
                <a:latin typeface="Kalinga" panose="020B0502040204020203" pitchFamily="34" charset="0"/>
                <a:cs typeface="Kalinga" panose="020B0502040204020203" pitchFamily="34" charset="0"/>
              </a:rPr>
              <a:t>		</a:t>
            </a:r>
            <a:endParaRPr lang="es-MX" sz="2000" dirty="0">
              <a:latin typeface="Kalinga" panose="020B0502040204020203" pitchFamily="34" charset="0"/>
              <a:cs typeface="Kalinga" panose="020B0502040204020203" pitchFamily="34" charset="0"/>
            </a:endParaRPr>
          </a:p>
          <a:p>
            <a:endParaRPr lang="es-MX" dirty="0" smtClean="0">
              <a:latin typeface="Kalinga" panose="020B0502040204020203" pitchFamily="34" charset="0"/>
              <a:cs typeface="Kalinga" panose="020B0502040204020203" pitchFamily="34" charset="0"/>
            </a:endParaRPr>
          </a:p>
          <a:p>
            <a:r>
              <a:rPr lang="es-MX" sz="2000" dirty="0" smtClean="0">
                <a:latin typeface="Kalinga" panose="020B0502040204020203" pitchFamily="34" charset="0"/>
                <a:cs typeface="Kalinga" panose="020B0502040204020203" pitchFamily="34" charset="0"/>
              </a:rPr>
              <a:t>		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s-MX" sz="4800" dirty="0">
                <a:latin typeface="Kalinga" pitchFamily="34" charset="0"/>
                <a:cs typeface="Kalinga" pitchFamily="34" charset="0"/>
              </a:rPr>
              <a:t>1)   No existe factura por la realización de la encuesta. Fue una investigación patrocinada directamente por mi empresa EN MEDIO DE LA NADA, S.A de C.V</a:t>
            </a:r>
            <a:r>
              <a:rPr lang="es-MX" sz="4800" dirty="0" smtClean="0">
                <a:latin typeface="Kalinga" pitchFamily="34" charset="0"/>
                <a:cs typeface="Kalinga" pitchFamily="34" charset="0"/>
              </a:rPr>
              <a:t>.</a:t>
            </a:r>
          </a:p>
          <a:p>
            <a:endParaRPr lang="es-MX" sz="4800" dirty="0">
              <a:latin typeface="Kalinga" pitchFamily="34" charset="0"/>
              <a:cs typeface="Kalinga" pitchFamily="34" charset="0"/>
            </a:endParaRPr>
          </a:p>
          <a:p>
            <a:r>
              <a:rPr lang="es-MX" sz="4800" dirty="0">
                <a:latin typeface="Kalinga" pitchFamily="34" charset="0"/>
                <a:cs typeface="Kalinga" pitchFamily="34" charset="0"/>
              </a:rPr>
              <a:t>2)   Adjunto la documentación oficial de EN MEDIO DE LA NADA, S.A. de C.V.: Inscripción en el RFC con copia de la Célula Fiscal(Scan0001) y hoja con los datos de razón social, domicilio, logotipo y teléfono (archivo HM2)</a:t>
            </a:r>
          </a:p>
          <a:p>
            <a:endParaRPr lang="es-MX" sz="4800" dirty="0" smtClean="0">
              <a:latin typeface="Kalinga" pitchFamily="34" charset="0"/>
              <a:cs typeface="Kalinga" pitchFamily="34" charset="0"/>
            </a:endParaRPr>
          </a:p>
          <a:p>
            <a:r>
              <a:rPr lang="es-MX" sz="4800" dirty="0" smtClean="0">
                <a:latin typeface="Kalinga" pitchFamily="34" charset="0"/>
                <a:cs typeface="Kalinga" pitchFamily="34" charset="0"/>
              </a:rPr>
              <a:t>3</a:t>
            </a:r>
            <a:r>
              <a:rPr lang="es-MX" sz="4800" dirty="0">
                <a:latin typeface="Kalinga" pitchFamily="34" charset="0"/>
                <a:cs typeface="Kalinga" pitchFamily="34" charset="0"/>
              </a:rPr>
              <a:t>)   Documento que acredite mi experiencia: adjunto Célula de Identificación Fiscal  (Scan0002) y copia de mi título profesional emitido por la Universidad Nacional Autónoma de México como Licenciado en Economía. (archivos frente título GOKA, título GOKA reverso, Reverso Titulo Goka2)</a:t>
            </a:r>
          </a:p>
          <a:p>
            <a:endParaRPr lang="es-MX" sz="4800" dirty="0" smtClean="0">
              <a:latin typeface="Kalinga" pitchFamily="34" charset="0"/>
              <a:cs typeface="Kalinga" pitchFamily="34" charset="0"/>
            </a:endParaRPr>
          </a:p>
          <a:p>
            <a:r>
              <a:rPr lang="es-MX" sz="4800" dirty="0" smtClean="0">
                <a:latin typeface="Kalinga" pitchFamily="34" charset="0"/>
                <a:cs typeface="Kalinga" pitchFamily="34" charset="0"/>
              </a:rPr>
              <a:t>4</a:t>
            </a:r>
            <a:r>
              <a:rPr lang="es-MX" sz="4800" dirty="0">
                <a:latin typeface="Kalinga" pitchFamily="34" charset="0"/>
                <a:cs typeface="Kalinga" pitchFamily="34" charset="0"/>
              </a:rPr>
              <a:t>)   El estudio fue </a:t>
            </a:r>
          </a:p>
          <a:p>
            <a:r>
              <a:rPr lang="es-MX" sz="4800" dirty="0">
                <a:latin typeface="Kalinga" pitchFamily="34" charset="0"/>
                <a:cs typeface="Kalinga" pitchFamily="34" charset="0"/>
              </a:rPr>
              <a:t>      patrocinado por EN MEDIO DE LA NADA, S.A. de C.V.</a:t>
            </a:r>
          </a:p>
          <a:p>
            <a:r>
              <a:rPr lang="es-MX" sz="4800" dirty="0">
                <a:latin typeface="Kalinga" pitchFamily="34" charset="0"/>
                <a:cs typeface="Kalinga" pitchFamily="34" charset="0"/>
              </a:rPr>
              <a:t>      solicitado por ANGEL GOMEZ GIL KURI, Director General de EN MEDIO DE LA NADA, S.A. de C.V.</a:t>
            </a:r>
          </a:p>
          <a:p>
            <a:r>
              <a:rPr lang="es-MX" sz="4800" dirty="0">
                <a:latin typeface="Kalinga" pitchFamily="34" charset="0"/>
                <a:cs typeface="Kalinga" pitchFamily="34" charset="0"/>
              </a:rPr>
              <a:t>      ordenado por ANGEL GOMEZ GIL KURI, Director General de EN MEDIO DE LA NADA, S.A. de C.V.</a:t>
            </a:r>
          </a:p>
          <a:p>
            <a:r>
              <a:rPr lang="es-MX" sz="4800" dirty="0">
                <a:latin typeface="Kalinga" pitchFamily="34" charset="0"/>
                <a:cs typeface="Kalinga" pitchFamily="34" charset="0"/>
              </a:rPr>
              <a:t>      pagado por EN MEDIO DE LA NADA, S.A. de C.V.</a:t>
            </a:r>
          </a:p>
          <a:p>
            <a:endParaRPr lang="es-MX" sz="4800" dirty="0" smtClean="0">
              <a:latin typeface="Kalinga" pitchFamily="34" charset="0"/>
              <a:cs typeface="Kalinga" pitchFamily="34" charset="0"/>
            </a:endParaRPr>
          </a:p>
          <a:p>
            <a:r>
              <a:rPr lang="es-MX" sz="4800" dirty="0" smtClean="0">
                <a:latin typeface="Kalinga" pitchFamily="34" charset="0"/>
                <a:cs typeface="Kalinga" pitchFamily="34" charset="0"/>
              </a:rPr>
              <a:t>5</a:t>
            </a:r>
            <a:r>
              <a:rPr lang="es-MX" sz="4800" dirty="0">
                <a:latin typeface="Kalinga" pitchFamily="34" charset="0"/>
                <a:cs typeface="Kalinga" pitchFamily="34" charset="0"/>
              </a:rPr>
              <a:t>)   Adjunto la encuesta original publicada (archivo ENCUESTA 2015 MA)</a:t>
            </a:r>
          </a:p>
          <a:p>
            <a:endParaRPr lang="es-MX" sz="4800" dirty="0" smtClean="0">
              <a:latin typeface="Kalinga" pitchFamily="34" charset="0"/>
              <a:cs typeface="Kalinga" pitchFamily="34" charset="0"/>
            </a:endParaRPr>
          </a:p>
          <a:p>
            <a:r>
              <a:rPr lang="es-MX" sz="4800" dirty="0" smtClean="0">
                <a:latin typeface="Kalinga" pitchFamily="34" charset="0"/>
                <a:cs typeface="Kalinga" pitchFamily="34" charset="0"/>
              </a:rPr>
              <a:t>6</a:t>
            </a:r>
            <a:r>
              <a:rPr lang="es-MX" sz="4800" dirty="0">
                <a:latin typeface="Kalinga" pitchFamily="34" charset="0"/>
                <a:cs typeface="Kalinga" pitchFamily="34" charset="0"/>
              </a:rPr>
              <a:t>)   Nuestra agencia no está afiliada a ningún gremio de Opinión Publica</a:t>
            </a:r>
          </a:p>
          <a:p>
            <a:endParaRPr lang="es-MX" sz="4800" dirty="0" smtClean="0">
              <a:latin typeface="Kalinga" pitchFamily="34" charset="0"/>
              <a:cs typeface="Kalinga" pitchFamily="34" charset="0"/>
            </a:endParaRPr>
          </a:p>
          <a:p>
            <a:r>
              <a:rPr lang="es-MX" sz="4800" dirty="0" smtClean="0">
                <a:latin typeface="Kalinga" pitchFamily="34" charset="0"/>
                <a:cs typeface="Kalinga" pitchFamily="34" charset="0"/>
              </a:rPr>
              <a:t>7</a:t>
            </a:r>
            <a:r>
              <a:rPr lang="es-MX" sz="4800" dirty="0">
                <a:latin typeface="Kalinga" pitchFamily="34" charset="0"/>
                <a:cs typeface="Kalinga" pitchFamily="34" charset="0"/>
              </a:rPr>
              <a:t>)   La tasa de rechazo del estudio fue del 9% para la población en general y del 2% entre los militantes del Partido Acción Nacional.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44327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979712" y="1002090"/>
            <a:ext cx="487828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/>
              <a:t>Metodología</a:t>
            </a:r>
          </a:p>
          <a:p>
            <a:r>
              <a:rPr lang="es-MX" dirty="0" smtClean="0"/>
              <a:t>Se efectuaron 2,000 entrevistas entre mayores de 18 años con credencial para votar vigente radicando dentro del estado, con distribución por municipio según lista nominal, sobre preferencias para la candidatura a la Gubernatura de esa entidad los días 25 y 26 de enero. Se estima que el margen de error es del orden +/- 2.2 %. Asimismo, el nivel de confianza de este ejercicio es de alrededor del 95%</a:t>
            </a:r>
            <a:endParaRPr lang="es-MX" dirty="0"/>
          </a:p>
        </p:txBody>
      </p:sp>
      <p:sp>
        <p:nvSpPr>
          <p:cNvPr id="5" name="4 Rectángulo"/>
          <p:cNvSpPr/>
          <p:nvPr/>
        </p:nvSpPr>
        <p:spPr>
          <a:xfrm>
            <a:off x="8244408" y="4659982"/>
            <a:ext cx="7455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Pág. 2</a:t>
            </a:r>
            <a:endParaRPr lang="es-MX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412364" y="1563638"/>
            <a:ext cx="83360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600" dirty="0" smtClean="0">
                <a:latin typeface="Kalinga" panose="020B0502040204020203" pitchFamily="34" charset="0"/>
                <a:cs typeface="Kalinga" panose="020B0502040204020203" pitchFamily="34" charset="0"/>
              </a:rPr>
              <a:t>Si el día de hoy fueran las elecciones para gobernador de Nuevo León, ¿por cuál candidato votaría?</a:t>
            </a:r>
          </a:p>
        </p:txBody>
      </p:sp>
      <p:sp>
        <p:nvSpPr>
          <p:cNvPr id="11" name="Rectangle 8"/>
          <p:cNvSpPr/>
          <p:nvPr/>
        </p:nvSpPr>
        <p:spPr>
          <a:xfrm>
            <a:off x="539552" y="2571750"/>
            <a:ext cx="8336099" cy="9848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tabLst>
                <a:tab pos="2957513" algn="l"/>
                <a:tab pos="4665663" algn="l"/>
              </a:tabLst>
            </a:pPr>
            <a:r>
              <a:rPr lang="es-MX" sz="1600" dirty="0" smtClean="0">
                <a:latin typeface="Kalinga" panose="020B0502040204020203" pitchFamily="34" charset="0"/>
                <a:cs typeface="Kalinga" panose="020B0502040204020203" pitchFamily="34" charset="0"/>
              </a:rPr>
              <a:t>Candidato	Preferencia	Porcentaje</a:t>
            </a:r>
          </a:p>
          <a:p>
            <a:pPr>
              <a:tabLst>
                <a:tab pos="2957513" algn="l"/>
                <a:tab pos="4665663" algn="l"/>
              </a:tabLst>
            </a:pPr>
            <a:r>
              <a:rPr lang="es-MX" sz="1600" dirty="0" smtClean="0">
                <a:latin typeface="Kalinga" panose="020B0502040204020203" pitchFamily="34" charset="0"/>
                <a:cs typeface="Kalinga" panose="020B0502040204020203" pitchFamily="34" charset="0"/>
              </a:rPr>
              <a:t>Margarita </a:t>
            </a:r>
            <a:r>
              <a:rPr lang="es-MX" sz="1600" dirty="0" err="1" smtClean="0">
                <a:latin typeface="Kalinga" panose="020B0502040204020203" pitchFamily="34" charset="0"/>
                <a:cs typeface="Kalinga" panose="020B0502040204020203" pitchFamily="34" charset="0"/>
              </a:rPr>
              <a:t>Arellanes</a:t>
            </a:r>
            <a:r>
              <a:rPr lang="es-MX" sz="1600" dirty="0" smtClean="0">
                <a:latin typeface="Kalinga" panose="020B0502040204020203" pitchFamily="34" charset="0"/>
                <a:cs typeface="Kalinga" panose="020B0502040204020203" pitchFamily="34" charset="0"/>
              </a:rPr>
              <a:t>	824	41.22%</a:t>
            </a:r>
          </a:p>
          <a:p>
            <a:pPr>
              <a:tabLst>
                <a:tab pos="2957513" algn="l"/>
                <a:tab pos="4665663" algn="l"/>
              </a:tabLst>
            </a:pPr>
            <a:r>
              <a:rPr lang="es-MX" sz="1600" dirty="0" smtClean="0">
                <a:latin typeface="Kalinga" panose="020B0502040204020203" pitchFamily="34" charset="0"/>
                <a:cs typeface="Kalinga" panose="020B0502040204020203" pitchFamily="34" charset="0"/>
              </a:rPr>
              <a:t>Felipe de Jesús Cantú	529	26.45%</a:t>
            </a:r>
          </a:p>
          <a:p>
            <a:pPr>
              <a:tabLst>
                <a:tab pos="2957513" algn="l"/>
                <a:tab pos="4665663" algn="l"/>
              </a:tabLst>
            </a:pPr>
            <a:r>
              <a:rPr lang="es-MX" sz="1600" dirty="0" smtClean="0">
                <a:latin typeface="Kalinga" panose="020B0502040204020203" pitchFamily="34" charset="0"/>
                <a:cs typeface="Kalinga" panose="020B0502040204020203" pitchFamily="34" charset="0"/>
              </a:rPr>
              <a:t>Otro partido	647	32.33%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8244408" y="4659982"/>
            <a:ext cx="7455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Pág. 3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23214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33324" y="987574"/>
            <a:ext cx="8480115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 smtClean="0">
                <a:latin typeface="Kalinga" panose="020B0502040204020203" pitchFamily="34" charset="0"/>
                <a:cs typeface="Kalinga" panose="020B0502040204020203" pitchFamily="34" charset="0"/>
              </a:rPr>
              <a:t>Objetivo general:</a:t>
            </a:r>
            <a:r>
              <a:rPr lang="es-MX" sz="1200" dirty="0" smtClean="0">
                <a:latin typeface="Kalinga" panose="020B0502040204020203" pitchFamily="34" charset="0"/>
                <a:cs typeface="Kalinga" panose="020B0502040204020203" pitchFamily="34" charset="0"/>
              </a:rPr>
              <a:t>	</a:t>
            </a:r>
            <a:r>
              <a:rPr lang="es-MX" sz="1400" dirty="0" smtClean="0">
                <a:latin typeface="Kalinga" panose="020B0502040204020203" pitchFamily="34" charset="0"/>
                <a:cs typeface="Kalinga" panose="020B0502040204020203" pitchFamily="34" charset="0"/>
              </a:rPr>
              <a:t>Conocer la preferencia electoral de candidatos a la gubernatura de </a:t>
            </a:r>
          </a:p>
          <a:p>
            <a:r>
              <a:rPr lang="es-MX" sz="1400" dirty="0" smtClean="0">
                <a:latin typeface="Kalinga" panose="020B0502040204020203" pitchFamily="34" charset="0"/>
                <a:cs typeface="Kalinga" panose="020B0502040204020203" pitchFamily="34" charset="0"/>
              </a:rPr>
              <a:t>		Nuevo León.</a:t>
            </a:r>
          </a:p>
          <a:p>
            <a:endParaRPr lang="es-MX" sz="1600" dirty="0" smtClean="0">
              <a:latin typeface="Kalinga" panose="020B0502040204020203" pitchFamily="34" charset="0"/>
              <a:cs typeface="Kalinga" panose="020B0502040204020203" pitchFamily="34" charset="0"/>
            </a:endParaRPr>
          </a:p>
          <a:p>
            <a:r>
              <a:rPr lang="es-MX" sz="1200" b="1" dirty="0" smtClean="0">
                <a:latin typeface="Kalinga" panose="020B0502040204020203" pitchFamily="34" charset="0"/>
                <a:cs typeface="Kalinga" panose="020B0502040204020203" pitchFamily="34" charset="0"/>
              </a:rPr>
              <a:t>Objetivo adicional:</a:t>
            </a:r>
            <a:r>
              <a:rPr lang="es-MX" sz="1400" dirty="0">
                <a:latin typeface="Kalinga" panose="020B0502040204020203" pitchFamily="34" charset="0"/>
                <a:cs typeface="Kalinga" panose="020B0502040204020203" pitchFamily="34" charset="0"/>
              </a:rPr>
              <a:t>	</a:t>
            </a:r>
            <a:r>
              <a:rPr lang="es-MX" sz="1400" dirty="0" smtClean="0">
                <a:latin typeface="Kalinga" panose="020B0502040204020203" pitchFamily="34" charset="0"/>
                <a:cs typeface="Kalinga" panose="020B0502040204020203" pitchFamily="34" charset="0"/>
              </a:rPr>
              <a:t>Intención de voto por partido y candidato.</a:t>
            </a:r>
          </a:p>
          <a:p>
            <a:r>
              <a:rPr lang="es-MX" sz="1400" dirty="0">
                <a:latin typeface="Kalinga" panose="020B0502040204020203" pitchFamily="34" charset="0"/>
                <a:cs typeface="Kalinga" panose="020B0502040204020203" pitchFamily="34" charset="0"/>
              </a:rPr>
              <a:t>	</a:t>
            </a:r>
            <a:r>
              <a:rPr lang="es-MX" sz="1400" dirty="0" smtClean="0">
                <a:latin typeface="Kalinga" panose="020B0502040204020203" pitchFamily="34" charset="0"/>
                <a:cs typeface="Kalinga" panose="020B0502040204020203" pitchFamily="34" charset="0"/>
              </a:rPr>
              <a:t>	</a:t>
            </a:r>
          </a:p>
          <a:p>
            <a:r>
              <a:rPr lang="es-MX" sz="1200" b="1" dirty="0" smtClean="0">
                <a:latin typeface="Kalinga" panose="020B0502040204020203" pitchFamily="34" charset="0"/>
                <a:cs typeface="Kalinga" panose="020B0502040204020203" pitchFamily="34" charset="0"/>
              </a:rPr>
              <a:t>Muestras:	</a:t>
            </a:r>
            <a:r>
              <a:rPr lang="es-MX" sz="1400" dirty="0">
                <a:latin typeface="Kalinga" panose="020B0502040204020203" pitchFamily="34" charset="0"/>
                <a:cs typeface="Kalinga" panose="020B0502040204020203" pitchFamily="34" charset="0"/>
              </a:rPr>
              <a:t>	</a:t>
            </a:r>
            <a:r>
              <a:rPr lang="es-MX" sz="1400" dirty="0" smtClean="0">
                <a:latin typeface="Kalinga" panose="020B0502040204020203" pitchFamily="34" charset="0"/>
                <a:cs typeface="Kalinga" panose="020B0502040204020203" pitchFamily="34" charset="0"/>
              </a:rPr>
              <a:t>2,000 encuestados mayores de 18 años con credencial para votar vigente</a:t>
            </a:r>
          </a:p>
          <a:p>
            <a:r>
              <a:rPr lang="es-MX" sz="1400" dirty="0">
                <a:latin typeface="Kalinga" panose="020B0502040204020203" pitchFamily="34" charset="0"/>
                <a:cs typeface="Kalinga" panose="020B0502040204020203" pitchFamily="34" charset="0"/>
              </a:rPr>
              <a:t>	</a:t>
            </a:r>
            <a:r>
              <a:rPr lang="es-MX" sz="1400" dirty="0" smtClean="0">
                <a:latin typeface="Kalinga" panose="020B0502040204020203" pitchFamily="34" charset="0"/>
                <a:cs typeface="Kalinga" panose="020B0502040204020203" pitchFamily="34" charset="0"/>
              </a:rPr>
              <a:t>	radicando dentro del estado de Nuevo León, distribución por municipio   			según lista nominal.</a:t>
            </a:r>
          </a:p>
          <a:p>
            <a:endParaRPr lang="es-MX" sz="1400" dirty="0" smtClean="0">
              <a:latin typeface="Kalinga" panose="020B0502040204020203" pitchFamily="34" charset="0"/>
              <a:cs typeface="Kalinga" panose="020B0502040204020203" pitchFamily="34" charset="0"/>
            </a:endParaRPr>
          </a:p>
          <a:p>
            <a:endParaRPr lang="es-MX" sz="1400" dirty="0" smtClean="0">
              <a:latin typeface="Kalinga" panose="020B0502040204020203" pitchFamily="34" charset="0"/>
              <a:cs typeface="Kalinga" panose="020B0502040204020203" pitchFamily="34" charset="0"/>
            </a:endParaRPr>
          </a:p>
          <a:p>
            <a:r>
              <a:rPr lang="es-MX" sz="1400" b="1" dirty="0" smtClean="0">
                <a:latin typeface="Kalinga" panose="020B0502040204020203" pitchFamily="34" charset="0"/>
                <a:cs typeface="Kalinga" panose="020B0502040204020203" pitchFamily="34" charset="0"/>
              </a:rPr>
              <a:t>Nivel de confiabilidad: 95%</a:t>
            </a:r>
          </a:p>
          <a:p>
            <a:r>
              <a:rPr lang="es-MX" sz="1400" b="1" dirty="0" smtClean="0">
                <a:latin typeface="Kalinga" panose="020B0502040204020203" pitchFamily="34" charset="0"/>
                <a:cs typeface="Kalinga" panose="020B0502040204020203" pitchFamily="34" charset="0"/>
              </a:rPr>
              <a:t>Margen de error:  +/- 2.2%</a:t>
            </a:r>
          </a:p>
          <a:p>
            <a:endParaRPr lang="es-MX" sz="1400" dirty="0">
              <a:latin typeface="Kalinga" panose="020B0502040204020203" pitchFamily="34" charset="0"/>
              <a:cs typeface="Kalinga" panose="020B0502040204020203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8244408" y="4659982"/>
            <a:ext cx="7455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Pág. 4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36982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6258657"/>
              </p:ext>
            </p:extLst>
          </p:nvPr>
        </p:nvGraphicFramePr>
        <p:xfrm>
          <a:off x="4788024" y="1537216"/>
          <a:ext cx="1080120" cy="952500"/>
        </p:xfrm>
        <a:graphic>
          <a:graphicData uri="http://schemas.openxmlformats.org/drawingml/2006/table">
            <a:tbl>
              <a:tblPr/>
              <a:tblGrid>
                <a:gridCol w="308606"/>
                <a:gridCol w="771514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A/B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123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C+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170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C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370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D+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650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D/E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687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1" name="Rectangle 30"/>
          <p:cNvSpPr/>
          <p:nvPr/>
        </p:nvSpPr>
        <p:spPr>
          <a:xfrm>
            <a:off x="323528" y="1275606"/>
            <a:ext cx="8480115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b="1" dirty="0" smtClean="0">
                <a:latin typeface="Kalinga" panose="020B0502040204020203" pitchFamily="34" charset="0"/>
                <a:cs typeface="Kalinga" panose="020B0502040204020203" pitchFamily="34" charset="0"/>
              </a:rPr>
              <a:t>Selección de </a:t>
            </a:r>
          </a:p>
          <a:p>
            <a:r>
              <a:rPr lang="es-MX" sz="2000" b="1" dirty="0" smtClean="0">
                <a:latin typeface="Kalinga" panose="020B0502040204020203" pitchFamily="34" charset="0"/>
                <a:cs typeface="Kalinga" panose="020B0502040204020203" pitchFamily="34" charset="0"/>
              </a:rPr>
              <a:t>muestra:</a:t>
            </a:r>
            <a:r>
              <a:rPr lang="es-MX" sz="2000" dirty="0" smtClean="0">
                <a:latin typeface="Kalinga" panose="020B0502040204020203" pitchFamily="34" charset="0"/>
                <a:cs typeface="Kalinga" panose="020B0502040204020203" pitchFamily="34" charset="0"/>
              </a:rPr>
              <a:t>		</a:t>
            </a:r>
            <a:endParaRPr lang="es-MX" sz="2000" dirty="0">
              <a:latin typeface="Kalinga" panose="020B0502040204020203" pitchFamily="34" charset="0"/>
              <a:cs typeface="Kalinga" panose="020B0502040204020203" pitchFamily="34" charset="0"/>
            </a:endParaRPr>
          </a:p>
          <a:p>
            <a:endParaRPr lang="es-MX" dirty="0" smtClean="0">
              <a:latin typeface="Kalinga" panose="020B0502040204020203" pitchFamily="34" charset="0"/>
              <a:cs typeface="Kalinga" panose="020B0502040204020203" pitchFamily="34" charset="0"/>
            </a:endParaRPr>
          </a:p>
          <a:p>
            <a:r>
              <a:rPr lang="es-MX" sz="2000" dirty="0" smtClean="0">
                <a:latin typeface="Kalinga" panose="020B0502040204020203" pitchFamily="34" charset="0"/>
                <a:cs typeface="Kalinga" panose="020B0502040204020203" pitchFamily="34" charset="0"/>
              </a:rPr>
              <a:t>		 </a:t>
            </a:r>
          </a:p>
        </p:txBody>
      </p:sp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0524718"/>
              </p:ext>
            </p:extLst>
          </p:nvPr>
        </p:nvGraphicFramePr>
        <p:xfrm>
          <a:off x="2843808" y="1562378"/>
          <a:ext cx="1224136" cy="381000"/>
        </p:xfrm>
        <a:graphic>
          <a:graphicData uri="http://schemas.openxmlformats.org/drawingml/2006/table">
            <a:tbl>
              <a:tblPr/>
              <a:tblGrid>
                <a:gridCol w="874383"/>
                <a:gridCol w="349753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MX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Mujeres</a:t>
                      </a:r>
                      <a:endParaRPr lang="es-MX" sz="1050" b="1" i="0" u="none" strike="noStrike" dirty="0">
                        <a:solidFill>
                          <a:srgbClr val="000000"/>
                        </a:solidFill>
                        <a:effectLst/>
                        <a:latin typeface="Kalinga" panose="020B0502040204020203" pitchFamily="34" charset="0"/>
                        <a:cs typeface="Kalinga" panose="020B0502040204020203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1004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MX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Hombres</a:t>
                      </a:r>
                      <a:endParaRPr lang="es-MX" sz="1050" b="1" i="0" u="none" strike="noStrike" dirty="0">
                        <a:solidFill>
                          <a:srgbClr val="000000"/>
                        </a:solidFill>
                        <a:effectLst/>
                        <a:latin typeface="Kalinga" panose="020B0502040204020203" pitchFamily="34" charset="0"/>
                        <a:cs typeface="Kalinga" panose="020B0502040204020203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996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1275970"/>
              </p:ext>
            </p:extLst>
          </p:nvPr>
        </p:nvGraphicFramePr>
        <p:xfrm>
          <a:off x="6908242" y="1537216"/>
          <a:ext cx="1696205" cy="2476500"/>
        </p:xfrm>
        <a:graphic>
          <a:graphicData uri="http://schemas.openxmlformats.org/drawingml/2006/table">
            <a:tbl>
              <a:tblPr/>
              <a:tblGrid>
                <a:gridCol w="1014152"/>
                <a:gridCol w="682053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18 </a:t>
                      </a:r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a 24 años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326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25 </a:t>
                      </a:r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a 29 años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276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30 </a:t>
                      </a:r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a 34 años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256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35 </a:t>
                      </a:r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a 39 años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246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40 </a:t>
                      </a:r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a 44 años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214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45 </a:t>
                      </a:r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a 49 años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174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50 </a:t>
                      </a:r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a 54 años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146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55 </a:t>
                      </a:r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a 59 años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110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60 </a:t>
                      </a:r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a 64 años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88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65 </a:t>
                      </a:r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a 69 años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64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70 </a:t>
                      </a:r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a 74 años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75 </a:t>
                      </a:r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a 79 años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32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80 </a:t>
                      </a:r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y más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2739878" y="1275606"/>
            <a:ext cx="69762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100" b="1" dirty="0" smtClean="0">
                <a:latin typeface="Kalinga" panose="020B0502040204020203" pitchFamily="34" charset="0"/>
                <a:cs typeface="Kalinga" panose="020B0502040204020203" pitchFamily="34" charset="0"/>
              </a:rPr>
              <a:t>Género</a:t>
            </a:r>
            <a:endParaRPr lang="es-MX" sz="1100" b="1" dirty="0"/>
          </a:p>
        </p:txBody>
      </p:sp>
      <p:sp>
        <p:nvSpPr>
          <p:cNvPr id="35" name="Rectangle 34"/>
          <p:cNvSpPr/>
          <p:nvPr/>
        </p:nvSpPr>
        <p:spPr>
          <a:xfrm>
            <a:off x="4665240" y="1275606"/>
            <a:ext cx="48923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100" b="1" dirty="0" err="1" smtClean="0">
                <a:latin typeface="Kalinga" panose="020B0502040204020203" pitchFamily="34" charset="0"/>
                <a:cs typeface="Kalinga" panose="020B0502040204020203" pitchFamily="34" charset="0"/>
              </a:rPr>
              <a:t>NSE</a:t>
            </a:r>
            <a:endParaRPr lang="es-MX" sz="1100" b="1" dirty="0"/>
          </a:p>
        </p:txBody>
      </p:sp>
      <p:sp>
        <p:nvSpPr>
          <p:cNvPr id="36" name="Rectangle 35"/>
          <p:cNvSpPr/>
          <p:nvPr/>
        </p:nvSpPr>
        <p:spPr>
          <a:xfrm>
            <a:off x="6804248" y="1275606"/>
            <a:ext cx="54694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100" b="1" dirty="0" smtClean="0">
                <a:latin typeface="Kalinga" panose="020B0502040204020203" pitchFamily="34" charset="0"/>
                <a:cs typeface="Kalinga" panose="020B0502040204020203" pitchFamily="34" charset="0"/>
              </a:rPr>
              <a:t>Edad</a:t>
            </a:r>
            <a:endParaRPr lang="es-MX" sz="1100" b="1" dirty="0"/>
          </a:p>
        </p:txBody>
      </p:sp>
      <p:sp>
        <p:nvSpPr>
          <p:cNvPr id="13" name="12 Rectángulo"/>
          <p:cNvSpPr/>
          <p:nvPr/>
        </p:nvSpPr>
        <p:spPr>
          <a:xfrm>
            <a:off x="8244408" y="4659982"/>
            <a:ext cx="7455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Pág. 5</a:t>
            </a:r>
            <a:endParaRPr lang="es-MX" dirty="0"/>
          </a:p>
        </p:txBody>
      </p:sp>
      <p:sp>
        <p:nvSpPr>
          <p:cNvPr id="14" name="Rectangle 30"/>
          <p:cNvSpPr/>
          <p:nvPr/>
        </p:nvSpPr>
        <p:spPr>
          <a:xfrm>
            <a:off x="323528" y="4308361"/>
            <a:ext cx="3744416" cy="12157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500" b="1" dirty="0" smtClean="0">
                <a:latin typeface="Kalinga" panose="020B0502040204020203" pitchFamily="34" charset="0"/>
                <a:cs typeface="Kalinga" panose="020B0502040204020203" pitchFamily="34" charset="0"/>
              </a:rPr>
              <a:t>Número total de encuestados: 2,000</a:t>
            </a:r>
            <a:r>
              <a:rPr lang="es-MX" sz="2000" dirty="0" smtClean="0">
                <a:latin typeface="Kalinga" panose="020B0502040204020203" pitchFamily="34" charset="0"/>
                <a:cs typeface="Kalinga" panose="020B0502040204020203" pitchFamily="34" charset="0"/>
              </a:rPr>
              <a:t>		</a:t>
            </a:r>
            <a:endParaRPr lang="es-MX" sz="2000" dirty="0">
              <a:latin typeface="Kalinga" panose="020B0502040204020203" pitchFamily="34" charset="0"/>
              <a:cs typeface="Kalinga" panose="020B0502040204020203" pitchFamily="34" charset="0"/>
            </a:endParaRPr>
          </a:p>
          <a:p>
            <a:endParaRPr lang="es-MX" dirty="0" smtClean="0">
              <a:latin typeface="Kalinga" panose="020B0502040204020203" pitchFamily="34" charset="0"/>
              <a:cs typeface="Kalinga" panose="020B0502040204020203" pitchFamily="34" charset="0"/>
            </a:endParaRPr>
          </a:p>
          <a:p>
            <a:r>
              <a:rPr lang="es-MX" sz="2000" dirty="0" smtClean="0">
                <a:latin typeface="Kalinga" panose="020B0502040204020203" pitchFamily="34" charset="0"/>
                <a:cs typeface="Kalinga" panose="020B0502040204020203" pitchFamily="34" charset="0"/>
              </a:rPr>
              <a:t>		 </a:t>
            </a:r>
          </a:p>
        </p:txBody>
      </p:sp>
    </p:spTree>
    <p:extLst>
      <p:ext uri="{BB962C8B-B14F-4D97-AF65-F5344CB8AC3E}">
        <p14:creationId xmlns:p14="http://schemas.microsoft.com/office/powerpoint/2010/main" val="3334060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115616" y="843558"/>
            <a:ext cx="676875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4400" dirty="0" smtClean="0"/>
              <a:t>Encuesta a panistas sobre las elecciones a gobernador</a:t>
            </a: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sz="2500" dirty="0" smtClean="0"/>
              <a:t>Período: 25 y 26 de enero de 2015</a:t>
            </a:r>
            <a:br>
              <a:rPr lang="es-MX" sz="2500" dirty="0" smtClean="0"/>
            </a:br>
            <a:r>
              <a:rPr lang="es-MX" sz="2500" dirty="0" smtClean="0"/>
              <a:t/>
            </a:r>
            <a:br>
              <a:rPr lang="es-MX" sz="2500" dirty="0" smtClean="0"/>
            </a:br>
            <a:r>
              <a:rPr lang="es-MX" sz="2500" dirty="0" smtClean="0"/>
              <a:t>Empresa: En Medio de la Nada, S.A. de C.V.</a:t>
            </a:r>
            <a:br>
              <a:rPr lang="es-MX" sz="2500" dirty="0" smtClean="0"/>
            </a:br>
            <a:r>
              <a:rPr lang="es-MX" sz="2500" dirty="0" smtClean="0"/>
              <a:t>Coordinador: Ángel Gomezgil </a:t>
            </a:r>
            <a:r>
              <a:rPr lang="es-MX" sz="2500" dirty="0" err="1" smtClean="0"/>
              <a:t>Kuri</a:t>
            </a:r>
            <a:endParaRPr lang="es-MX" sz="2500" dirty="0"/>
          </a:p>
        </p:txBody>
      </p:sp>
      <p:sp>
        <p:nvSpPr>
          <p:cNvPr id="5" name="4 Rectángulo"/>
          <p:cNvSpPr/>
          <p:nvPr/>
        </p:nvSpPr>
        <p:spPr>
          <a:xfrm>
            <a:off x="8244408" y="4659982"/>
            <a:ext cx="7455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Pág. 6</a:t>
            </a:r>
            <a:endParaRPr lang="es-MX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979712" y="1002090"/>
            <a:ext cx="487828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/>
              <a:t>Metodología:</a:t>
            </a:r>
          </a:p>
          <a:p>
            <a:r>
              <a:rPr lang="es-MX" dirty="0" smtClean="0"/>
              <a:t>Se efectuaron 898 entrevistas entre militantes del Partido Acción Nacional de los diversos municipios del Estado de Nuevo León sobre preferencias para la candidatura a la Gubernatura de esta entidad los días 25 y 26 de enero. Se estima que el margen de error es del orden +/- 4 %. Asimismo, el nivel de confianza de este ejercicio es de alrededor del 95%.</a:t>
            </a:r>
            <a:endParaRPr lang="es-MX" dirty="0"/>
          </a:p>
        </p:txBody>
      </p:sp>
      <p:sp>
        <p:nvSpPr>
          <p:cNvPr id="5" name="4 Rectángulo"/>
          <p:cNvSpPr/>
          <p:nvPr/>
        </p:nvSpPr>
        <p:spPr>
          <a:xfrm>
            <a:off x="8244408" y="4659982"/>
            <a:ext cx="7455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Pág. 7</a:t>
            </a:r>
            <a:endParaRPr lang="es-MX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/>
        </p:nvSpPr>
        <p:spPr>
          <a:xfrm>
            <a:off x="412364" y="1563638"/>
            <a:ext cx="83360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600" dirty="0" smtClean="0">
                <a:latin typeface="Kalinga" panose="020B0502040204020203" pitchFamily="34" charset="0"/>
                <a:cs typeface="Kalinga" panose="020B0502040204020203" pitchFamily="34" charset="0"/>
              </a:rPr>
              <a:t>Si el día de hoy fueran las elecciones para gobernador de Nuevo León, ¿por cuál candidato votaría?</a:t>
            </a:r>
          </a:p>
        </p:txBody>
      </p:sp>
      <p:sp>
        <p:nvSpPr>
          <p:cNvPr id="5" name="Rectangle 8"/>
          <p:cNvSpPr/>
          <p:nvPr/>
        </p:nvSpPr>
        <p:spPr>
          <a:xfrm>
            <a:off x="539552" y="2571750"/>
            <a:ext cx="8336099" cy="9848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tabLst>
                <a:tab pos="2957513" algn="l"/>
                <a:tab pos="4665663" algn="l"/>
              </a:tabLst>
            </a:pPr>
            <a:r>
              <a:rPr lang="es-MX" sz="1600" dirty="0" smtClean="0">
                <a:latin typeface="Kalinga" panose="020B0502040204020203" pitchFamily="34" charset="0"/>
                <a:cs typeface="Kalinga" panose="020B0502040204020203" pitchFamily="34" charset="0"/>
              </a:rPr>
              <a:t>Candidato	Preferencia	Porcentaje</a:t>
            </a:r>
          </a:p>
          <a:p>
            <a:pPr>
              <a:tabLst>
                <a:tab pos="2957513" algn="l"/>
                <a:tab pos="4665663" algn="l"/>
              </a:tabLst>
            </a:pPr>
            <a:r>
              <a:rPr lang="es-MX" sz="1600" dirty="0" smtClean="0">
                <a:latin typeface="Kalinga" panose="020B0502040204020203" pitchFamily="34" charset="0"/>
                <a:cs typeface="Kalinga" panose="020B0502040204020203" pitchFamily="34" charset="0"/>
              </a:rPr>
              <a:t>Margarita </a:t>
            </a:r>
            <a:r>
              <a:rPr lang="es-MX" sz="1600" dirty="0" err="1" smtClean="0">
                <a:latin typeface="Kalinga" panose="020B0502040204020203" pitchFamily="34" charset="0"/>
                <a:cs typeface="Kalinga" panose="020B0502040204020203" pitchFamily="34" charset="0"/>
              </a:rPr>
              <a:t>Arellanes</a:t>
            </a:r>
            <a:r>
              <a:rPr lang="es-MX" sz="1600" dirty="0" smtClean="0">
                <a:latin typeface="Kalinga" panose="020B0502040204020203" pitchFamily="34" charset="0"/>
                <a:cs typeface="Kalinga" panose="020B0502040204020203" pitchFamily="34" charset="0"/>
              </a:rPr>
              <a:t>	366	40.74%</a:t>
            </a:r>
          </a:p>
          <a:p>
            <a:pPr>
              <a:tabLst>
                <a:tab pos="2957513" algn="l"/>
                <a:tab pos="4665663" algn="l"/>
              </a:tabLst>
            </a:pPr>
            <a:r>
              <a:rPr lang="es-MX" sz="1600" dirty="0" smtClean="0">
                <a:latin typeface="Kalinga" panose="020B0502040204020203" pitchFamily="34" charset="0"/>
                <a:cs typeface="Kalinga" panose="020B0502040204020203" pitchFamily="34" charset="0"/>
              </a:rPr>
              <a:t>Felipe de Jesús Cantú	263	29.32%</a:t>
            </a:r>
          </a:p>
          <a:p>
            <a:pPr>
              <a:tabLst>
                <a:tab pos="2957513" algn="l"/>
                <a:tab pos="4665663" algn="l"/>
              </a:tabLst>
            </a:pPr>
            <a:r>
              <a:rPr lang="es-MX" sz="1600" dirty="0" smtClean="0">
                <a:latin typeface="Kalinga" panose="020B0502040204020203" pitchFamily="34" charset="0"/>
                <a:cs typeface="Kalinga" panose="020B0502040204020203" pitchFamily="34" charset="0"/>
              </a:rPr>
              <a:t>Ninguno	269	29.94%</a:t>
            </a:r>
          </a:p>
        </p:txBody>
      </p:sp>
      <p:sp>
        <p:nvSpPr>
          <p:cNvPr id="6" name="5 Rectángulo"/>
          <p:cNvSpPr/>
          <p:nvPr/>
        </p:nvSpPr>
        <p:spPr>
          <a:xfrm>
            <a:off x="8244408" y="4659982"/>
            <a:ext cx="7455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Pág. 8</a:t>
            </a:r>
            <a:endParaRPr lang="es-MX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/>
          <p:nvPr/>
        </p:nvSpPr>
        <p:spPr>
          <a:xfrm>
            <a:off x="433324" y="987574"/>
            <a:ext cx="8480115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 smtClean="0">
                <a:latin typeface="Kalinga" panose="020B0502040204020203" pitchFamily="34" charset="0"/>
                <a:cs typeface="Kalinga" panose="020B0502040204020203" pitchFamily="34" charset="0"/>
              </a:rPr>
              <a:t>Objetivo general:</a:t>
            </a:r>
            <a:r>
              <a:rPr lang="es-MX" sz="1200" dirty="0" smtClean="0">
                <a:latin typeface="Kalinga" panose="020B0502040204020203" pitchFamily="34" charset="0"/>
                <a:cs typeface="Kalinga" panose="020B0502040204020203" pitchFamily="34" charset="0"/>
              </a:rPr>
              <a:t>	</a:t>
            </a:r>
            <a:r>
              <a:rPr lang="es-MX" sz="1400" dirty="0" smtClean="0">
                <a:latin typeface="Kalinga" panose="020B0502040204020203" pitchFamily="34" charset="0"/>
                <a:cs typeface="Kalinga" panose="020B0502040204020203" pitchFamily="34" charset="0"/>
              </a:rPr>
              <a:t>Conocer la preferencia electoral de candidatos a la gubernatura de </a:t>
            </a:r>
          </a:p>
          <a:p>
            <a:r>
              <a:rPr lang="es-MX" sz="1400" dirty="0" smtClean="0">
                <a:latin typeface="Kalinga" panose="020B0502040204020203" pitchFamily="34" charset="0"/>
                <a:cs typeface="Kalinga" panose="020B0502040204020203" pitchFamily="34" charset="0"/>
              </a:rPr>
              <a:t>		Nuevo León por parte de miembros del Partido Acción Nacional.</a:t>
            </a:r>
          </a:p>
          <a:p>
            <a:endParaRPr lang="es-MX" sz="1600" dirty="0" smtClean="0">
              <a:latin typeface="Kalinga" panose="020B0502040204020203" pitchFamily="34" charset="0"/>
              <a:cs typeface="Kalinga" panose="020B0502040204020203" pitchFamily="34" charset="0"/>
            </a:endParaRPr>
          </a:p>
          <a:p>
            <a:r>
              <a:rPr lang="es-MX" sz="1200" b="1" dirty="0" smtClean="0">
                <a:latin typeface="Kalinga" panose="020B0502040204020203" pitchFamily="34" charset="0"/>
                <a:cs typeface="Kalinga" panose="020B0502040204020203" pitchFamily="34" charset="0"/>
              </a:rPr>
              <a:t>Objetivo adicional:</a:t>
            </a:r>
            <a:r>
              <a:rPr lang="es-MX" sz="1400" dirty="0">
                <a:latin typeface="Kalinga" panose="020B0502040204020203" pitchFamily="34" charset="0"/>
                <a:cs typeface="Kalinga" panose="020B0502040204020203" pitchFamily="34" charset="0"/>
              </a:rPr>
              <a:t>	</a:t>
            </a:r>
            <a:r>
              <a:rPr lang="es-MX" sz="1400" dirty="0" smtClean="0">
                <a:latin typeface="Kalinga" panose="020B0502040204020203" pitchFamily="34" charset="0"/>
                <a:cs typeface="Kalinga" panose="020B0502040204020203" pitchFamily="34" charset="0"/>
              </a:rPr>
              <a:t>Intención de voto por candidato.</a:t>
            </a:r>
          </a:p>
          <a:p>
            <a:r>
              <a:rPr lang="es-MX" sz="1400" dirty="0">
                <a:latin typeface="Kalinga" panose="020B0502040204020203" pitchFamily="34" charset="0"/>
                <a:cs typeface="Kalinga" panose="020B0502040204020203" pitchFamily="34" charset="0"/>
              </a:rPr>
              <a:t>	</a:t>
            </a:r>
            <a:r>
              <a:rPr lang="es-MX" sz="1400" dirty="0" smtClean="0">
                <a:latin typeface="Kalinga" panose="020B0502040204020203" pitchFamily="34" charset="0"/>
                <a:cs typeface="Kalinga" panose="020B0502040204020203" pitchFamily="34" charset="0"/>
              </a:rPr>
              <a:t>	</a:t>
            </a:r>
          </a:p>
          <a:p>
            <a:r>
              <a:rPr lang="es-MX" sz="1200" b="1" dirty="0" smtClean="0">
                <a:latin typeface="Kalinga" panose="020B0502040204020203" pitchFamily="34" charset="0"/>
                <a:cs typeface="Kalinga" panose="020B0502040204020203" pitchFamily="34" charset="0"/>
              </a:rPr>
              <a:t>Muestras:	</a:t>
            </a:r>
            <a:r>
              <a:rPr lang="es-MX" sz="1400" dirty="0">
                <a:latin typeface="Kalinga" panose="020B0502040204020203" pitchFamily="34" charset="0"/>
                <a:cs typeface="Kalinga" panose="020B0502040204020203" pitchFamily="34" charset="0"/>
              </a:rPr>
              <a:t>	</a:t>
            </a:r>
            <a:r>
              <a:rPr lang="es-MX" sz="1400" dirty="0" smtClean="0">
                <a:latin typeface="Kalinga" panose="020B0502040204020203" pitchFamily="34" charset="0"/>
                <a:cs typeface="Kalinga" panose="020B0502040204020203" pitchFamily="34" charset="0"/>
              </a:rPr>
              <a:t>898 encuestados mayores de 18 años con credencial para votar vigente</a:t>
            </a:r>
          </a:p>
          <a:p>
            <a:r>
              <a:rPr lang="es-MX" sz="1400" dirty="0">
                <a:latin typeface="Kalinga" panose="020B0502040204020203" pitchFamily="34" charset="0"/>
                <a:cs typeface="Kalinga" panose="020B0502040204020203" pitchFamily="34" charset="0"/>
              </a:rPr>
              <a:t>	</a:t>
            </a:r>
            <a:r>
              <a:rPr lang="es-MX" sz="1400" dirty="0" smtClean="0">
                <a:latin typeface="Kalinga" panose="020B0502040204020203" pitchFamily="34" charset="0"/>
                <a:cs typeface="Kalinga" panose="020B0502040204020203" pitchFamily="34" charset="0"/>
              </a:rPr>
              <a:t>	radicando dentro del estado de Nuevo León, distribución por municipio   			según lista nominal.</a:t>
            </a:r>
          </a:p>
          <a:p>
            <a:endParaRPr lang="es-MX" sz="1400" dirty="0" smtClean="0">
              <a:latin typeface="Kalinga" panose="020B0502040204020203" pitchFamily="34" charset="0"/>
              <a:cs typeface="Kalinga" panose="020B0502040204020203" pitchFamily="34" charset="0"/>
            </a:endParaRPr>
          </a:p>
          <a:p>
            <a:endParaRPr lang="es-MX" sz="1400" dirty="0" smtClean="0">
              <a:latin typeface="Kalinga" panose="020B0502040204020203" pitchFamily="34" charset="0"/>
              <a:cs typeface="Kalinga" panose="020B0502040204020203" pitchFamily="34" charset="0"/>
            </a:endParaRPr>
          </a:p>
          <a:p>
            <a:r>
              <a:rPr lang="es-MX" sz="1400" b="1" dirty="0" smtClean="0">
                <a:latin typeface="Kalinga" panose="020B0502040204020203" pitchFamily="34" charset="0"/>
                <a:cs typeface="Kalinga" panose="020B0502040204020203" pitchFamily="34" charset="0"/>
              </a:rPr>
              <a:t>Nivel de confiabilidad: 95%</a:t>
            </a:r>
          </a:p>
          <a:p>
            <a:r>
              <a:rPr lang="es-MX" sz="1400" b="1" dirty="0" smtClean="0">
                <a:latin typeface="Kalinga" panose="020B0502040204020203" pitchFamily="34" charset="0"/>
                <a:cs typeface="Kalinga" panose="020B0502040204020203" pitchFamily="34" charset="0"/>
              </a:rPr>
              <a:t>Margen de error:  +/- 4%</a:t>
            </a:r>
          </a:p>
          <a:p>
            <a:endParaRPr lang="es-MX" sz="1400" dirty="0">
              <a:latin typeface="Kalinga" panose="020B0502040204020203" pitchFamily="34" charset="0"/>
              <a:cs typeface="Kalinga" panose="020B0502040204020203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8244408" y="4659982"/>
            <a:ext cx="7455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Pág. 9</a:t>
            </a:r>
            <a:endParaRPr lang="es-MX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6371</TotalTime>
  <Words>673</Words>
  <Application>Microsoft Office PowerPoint</Application>
  <PresentationFormat>Presentación en pantalla (16:9)</PresentationFormat>
  <Paragraphs>162</Paragraphs>
  <Slides>11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Calibri</vt:lpstr>
      <vt:lpstr>Kalinga</vt:lpstr>
      <vt:lpstr>Office Theme</vt:lpstr>
      <vt:lpstr>Encuesta a ciudadanos sobre las elecciones a Gobernador   Período: 25 y 26 de enero de 2015  Empresa: En Medio de la Nada, S.A. de C.V. Coordinador: Ángel Gomezgil Kuri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Adriana</dc:creator>
  <cp:lastModifiedBy>Eira Deyanira Agustin Caballero</cp:lastModifiedBy>
  <cp:revision>238</cp:revision>
  <dcterms:created xsi:type="dcterms:W3CDTF">2012-12-07T04:13:07Z</dcterms:created>
  <dcterms:modified xsi:type="dcterms:W3CDTF">2015-03-23T16:41:06Z</dcterms:modified>
</cp:coreProperties>
</file>