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77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91" r:id="rId13"/>
    <p:sldId id="278" r:id="rId14"/>
  </p:sldIdLst>
  <p:sldSz cx="9144000" cy="6858000" type="screen4x3"/>
  <p:notesSz cx="68580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05" autoAdjust="0"/>
  </p:normalViewPr>
  <p:slideViewPr>
    <p:cSldViewPr>
      <p:cViewPr>
        <p:scale>
          <a:sx n="110" d="100"/>
          <a:sy n="110" d="100"/>
        </p:scale>
        <p:origin x="-216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8C204-9F03-4247-A68E-73316C135953}" type="datetimeFigureOut">
              <a:rPr lang="es-MX" smtClean="0"/>
              <a:t>07/08/2015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02BF3-23FC-4A3F-9391-F6FDA7A9EF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119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D8468-EA5A-4048-B6EA-08E50E4B0C50}" type="datetimeFigureOut">
              <a:rPr lang="es-MX" smtClean="0"/>
              <a:t>07/08/2015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39C66-00E7-4852-9ED3-2C6F699FF1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247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1425-E6D7-4EB1-8913-C7EBE9086BAE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07/08/2015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BB6CA-FC56-46E2-9653-5E06B97BBD6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412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1425-E6D7-4EB1-8913-C7EBE9086BAE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07/08/2015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BB6CA-FC56-46E2-9653-5E06B97BBD6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924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1425-E6D7-4EB1-8913-C7EBE9086BAE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07/08/2015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BB6CA-FC56-46E2-9653-5E06B97BBD6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70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1425-E6D7-4EB1-8913-C7EBE9086BAE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07/08/2015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BB6CA-FC56-46E2-9653-5E06B97BBD6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775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1425-E6D7-4EB1-8913-C7EBE9086BAE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07/08/2015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BB6CA-FC56-46E2-9653-5E06B97BBD6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73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1425-E6D7-4EB1-8913-C7EBE9086BAE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07/08/2015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BB6CA-FC56-46E2-9653-5E06B97BBD6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97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1425-E6D7-4EB1-8913-C7EBE9086BAE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07/08/2015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BB6CA-FC56-46E2-9653-5E06B97BBD6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182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1425-E6D7-4EB1-8913-C7EBE9086BAE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07/08/2015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BB6CA-FC56-46E2-9653-5E06B97BBD6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364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1425-E6D7-4EB1-8913-C7EBE9086BAE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07/08/2015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BB6CA-FC56-46E2-9653-5E06B97BBD6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07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1425-E6D7-4EB1-8913-C7EBE9086BAE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07/08/2015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BB6CA-FC56-46E2-9653-5E06B97BBD6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440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1425-E6D7-4EB1-8913-C7EBE9086BAE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07/08/2015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BB6CA-FC56-46E2-9653-5E06B97BBD6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3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E1425-E6D7-4EB1-8913-C7EBE9086BAE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07/08/2015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BB6CA-FC56-46E2-9653-5E06B97BBD6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823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395536" y="3573016"/>
            <a:ext cx="8229600" cy="2016224"/>
          </a:xfrm>
        </p:spPr>
        <p:txBody>
          <a:bodyPr>
            <a:normAutofit/>
          </a:bodyPr>
          <a:lstStyle/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Unidad de Planeación y del Servicio Profesional Electoral</a:t>
            </a:r>
            <a:br>
              <a:rPr lang="es-MX" sz="2000" b="1" dirty="0" smtClean="0">
                <a:latin typeface="Arial" pitchFamily="34" charset="0"/>
                <a:cs typeface="Arial" pitchFamily="34" charset="0"/>
              </a:rPr>
            </a:br>
            <a:r>
              <a:rPr lang="es-MX" sz="2000" dirty="0" smtClean="0">
                <a:latin typeface="Arial" pitchFamily="34" charset="0"/>
                <a:cs typeface="Arial" pitchFamily="34" charset="0"/>
              </a:rPr>
              <a:t>Secretaría Ejecutiva</a:t>
            </a:r>
            <a:br>
              <a:rPr lang="es-MX" sz="2000" dirty="0" smtClean="0"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latin typeface="Arial" pitchFamily="34" charset="0"/>
                <a:cs typeface="Arial" pitchFamily="34" charset="0"/>
              </a:rPr>
            </a:br>
            <a:r>
              <a:rPr lang="es-MX" sz="2000" dirty="0" smtClean="0">
                <a:latin typeface="Arial" pitchFamily="34" charset="0"/>
                <a:cs typeface="Arial" pitchFamily="34" charset="0"/>
              </a:rPr>
              <a:t>Monterrey, Nuevo León, 2015</a:t>
            </a:r>
            <a:endParaRPr lang="es-ES_tradnl" sz="2000" dirty="0"/>
          </a:p>
        </p:txBody>
      </p:sp>
      <p:sp>
        <p:nvSpPr>
          <p:cNvPr id="4" name="Título 6"/>
          <p:cNvSpPr txBox="1">
            <a:spLocks/>
          </p:cNvSpPr>
          <p:nvPr/>
        </p:nvSpPr>
        <p:spPr>
          <a:xfrm>
            <a:off x="395536" y="1556792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700" dirty="0" smtClean="0">
                <a:latin typeface="Arial" pitchFamily="34" charset="0"/>
                <a:cs typeface="Arial" pitchFamily="34" charset="0"/>
              </a:rPr>
              <a:t>PLANEACIÓN ESTRATÉGICA Y OPERATIVA 2015</a:t>
            </a:r>
            <a:endParaRPr lang="es-ES_tradnl" sz="3600" dirty="0"/>
          </a:p>
        </p:txBody>
      </p:sp>
    </p:spTree>
    <p:extLst>
      <p:ext uri="{BB962C8B-B14F-4D97-AF65-F5344CB8AC3E}">
        <p14:creationId xmlns:p14="http://schemas.microsoft.com/office/powerpoint/2010/main" val="283366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pPr algn="l"/>
            <a:r>
              <a:rPr lang="es-MX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Programas Estratégicos</a:t>
            </a:r>
            <a:endParaRPr lang="es-MX" b="1" dirty="0"/>
          </a:p>
        </p:txBody>
      </p:sp>
      <p:sp>
        <p:nvSpPr>
          <p:cNvPr id="3" name="2 Rectángulo"/>
          <p:cNvSpPr/>
          <p:nvPr/>
        </p:nvSpPr>
        <p:spPr>
          <a:xfrm>
            <a:off x="611560" y="2060262"/>
            <a:ext cx="813690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2400" b="1" dirty="0">
                <a:solidFill>
                  <a:prstClr val="black"/>
                </a:solidFill>
                <a:latin typeface="Arial" pitchFamily="34" charset="0"/>
              </a:rPr>
              <a:t>1.2	Planeación, </a:t>
            </a:r>
            <a:r>
              <a:rPr lang="es-ES" sz="2400" b="1" dirty="0" smtClean="0">
                <a:solidFill>
                  <a:prstClr val="black"/>
                </a:solidFill>
                <a:latin typeface="Arial" pitchFamily="34" charset="0"/>
              </a:rPr>
              <a:t>dirección</a:t>
            </a:r>
            <a:r>
              <a:rPr lang="es-ES" sz="2400" b="1" dirty="0">
                <a:solidFill>
                  <a:prstClr val="black"/>
                </a:solidFill>
                <a:latin typeface="Arial" pitchFamily="34" charset="0"/>
              </a:rPr>
              <a:t>, </a:t>
            </a:r>
            <a:r>
              <a:rPr lang="es-ES" sz="2400" b="1" dirty="0" smtClean="0">
                <a:solidFill>
                  <a:prstClr val="black"/>
                </a:solidFill>
                <a:latin typeface="Arial" pitchFamily="34" charset="0"/>
              </a:rPr>
              <a:t>organización </a:t>
            </a:r>
            <a:r>
              <a:rPr lang="es-ES" sz="2400" b="1" dirty="0">
                <a:solidFill>
                  <a:prstClr val="black"/>
                </a:solidFill>
                <a:latin typeface="Arial" pitchFamily="34" charset="0"/>
              </a:rPr>
              <a:t>y </a:t>
            </a:r>
            <a:r>
              <a:rPr lang="es-ES" sz="2400" b="1" dirty="0" smtClean="0">
                <a:solidFill>
                  <a:prstClr val="black"/>
                </a:solidFill>
                <a:latin typeface="Arial" pitchFamily="34" charset="0"/>
              </a:rPr>
              <a:t>vigilancia </a:t>
            </a:r>
            <a:r>
              <a:rPr lang="es-ES" sz="2400" b="1" dirty="0">
                <a:solidFill>
                  <a:prstClr val="black"/>
                </a:solidFill>
                <a:latin typeface="Arial" pitchFamily="34" charset="0"/>
              </a:rPr>
              <a:t>para la e</a:t>
            </a:r>
            <a:r>
              <a:rPr lang="es-ES" sz="2400" b="1" dirty="0" smtClean="0">
                <a:solidFill>
                  <a:prstClr val="black"/>
                </a:solidFill>
                <a:latin typeface="Arial" pitchFamily="34" charset="0"/>
              </a:rPr>
              <a:t>jecución </a:t>
            </a:r>
            <a:r>
              <a:rPr lang="es-ES" sz="2400" b="1" dirty="0">
                <a:solidFill>
                  <a:prstClr val="black"/>
                </a:solidFill>
                <a:latin typeface="Arial" pitchFamily="34" charset="0"/>
              </a:rPr>
              <a:t>de las </a:t>
            </a:r>
            <a:r>
              <a:rPr lang="es-ES" sz="2400" b="1" dirty="0" smtClean="0">
                <a:solidFill>
                  <a:prstClr val="black"/>
                </a:solidFill>
                <a:latin typeface="Arial" pitchFamily="34" charset="0"/>
              </a:rPr>
              <a:t>elecciones</a:t>
            </a:r>
            <a:r>
              <a:rPr lang="es-ES" sz="2400" b="1" dirty="0">
                <a:solidFill>
                  <a:prstClr val="black"/>
                </a:solidFill>
                <a:latin typeface="Arial" pitchFamily="34" charset="0"/>
              </a:rPr>
              <a:t>.</a:t>
            </a:r>
            <a:endParaRPr lang="es-ES_tradnl" sz="2400" b="1" dirty="0">
              <a:solidFill>
                <a:prstClr val="black"/>
              </a:solidFill>
              <a:latin typeface="Arial" pitchFamily="34" charset="0"/>
            </a:endParaRPr>
          </a:p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_tradnl" sz="2300" dirty="0">
                <a:solidFill>
                  <a:prstClr val="black"/>
                </a:solidFill>
                <a:latin typeface="Arial" pitchFamily="34" charset="0"/>
              </a:rPr>
              <a:t>1.2.1 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Proceso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electoral</a:t>
            </a:r>
            <a:endParaRPr lang="es-ES" sz="2300" dirty="0">
              <a:solidFill>
                <a:prstClr val="black"/>
              </a:solidFill>
              <a:latin typeface="Arial" pitchFamily="34" charset="0"/>
            </a:endParaRPr>
          </a:p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2300" dirty="0">
                <a:solidFill>
                  <a:prstClr val="black"/>
                </a:solidFill>
                <a:latin typeface="Arial" pitchFamily="34" charset="0"/>
              </a:rPr>
              <a:t>1.2.2 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Mejora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continua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en Proceso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electoral</a:t>
            </a:r>
            <a:endParaRPr lang="es-MX" sz="2300" dirty="0">
              <a:solidFill>
                <a:prstClr val="black"/>
              </a:solidFill>
              <a:latin typeface="Arial" pitchFamily="34" charset="0"/>
            </a:endParaRPr>
          </a:p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1.2.3  Campaña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institucional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de Proceso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Electoral</a:t>
            </a:r>
            <a:endParaRPr lang="es-MX" sz="2300" dirty="0">
              <a:solidFill>
                <a:prstClr val="black"/>
              </a:solidFill>
              <a:latin typeface="Arial" pitchFamily="34" charset="0"/>
            </a:endParaRPr>
          </a:p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1.2.4  Implementación y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cumplimiento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de las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reformas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a </a:t>
            </a:r>
          </a:p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       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  la  legislación</a:t>
            </a:r>
            <a:endParaRPr lang="es-MX" sz="23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3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pPr algn="l"/>
            <a:r>
              <a:rPr lang="es-MX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Programas Estratégicos</a:t>
            </a:r>
            <a:endParaRPr lang="es-MX" b="1" dirty="0"/>
          </a:p>
        </p:txBody>
      </p:sp>
      <p:sp>
        <p:nvSpPr>
          <p:cNvPr id="3" name="2 Rectángulo"/>
          <p:cNvSpPr/>
          <p:nvPr/>
        </p:nvSpPr>
        <p:spPr>
          <a:xfrm>
            <a:off x="683568" y="2174779"/>
            <a:ext cx="7992888" cy="334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1.3 Sistema de Prerrogativas y Fiscalización </a:t>
            </a:r>
            <a:r>
              <a:rPr lang="es-ES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s-ES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Partidos </a:t>
            </a:r>
            <a:r>
              <a:rPr lang="es-ES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Políticos</a:t>
            </a:r>
            <a:r>
              <a:rPr lang="es-E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" sz="2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_tradnl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1.3.1  </a:t>
            </a:r>
            <a:r>
              <a:rPr lang="es-ES_tradnl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Prerrogativas en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operación ordinaria</a:t>
            </a:r>
            <a:endParaRPr lang="es-ES_tradnl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_tradnl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1.3.2  	Fiscalización en </a:t>
            </a:r>
            <a:r>
              <a:rPr lang="es-ES_tradnl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operación ordinaria</a:t>
            </a:r>
            <a:endParaRPr lang="es-ES_tradnl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_tradnl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1.3.3  	Prerrogativas en Proceso </a:t>
            </a:r>
            <a:r>
              <a:rPr lang="es-ES_tradnl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electoral</a:t>
            </a:r>
            <a:endParaRPr lang="es-ES_tradnl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_tradnl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1.3.4 	Fiscalización en Proceso </a:t>
            </a:r>
            <a:r>
              <a:rPr lang="es-ES_tradnl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electoral</a:t>
            </a:r>
            <a:endParaRPr lang="es-ES_tradnl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s-ES_tradnl" sz="2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1.3.5 	Fortalecimiento a partidos </a:t>
            </a:r>
            <a:r>
              <a:rPr lang="es-ES_tradnl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políticos</a:t>
            </a:r>
            <a:endParaRPr lang="es-ES_tradnl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defTabSz="457200" fontAlgn="base">
              <a:spcBef>
                <a:spcPct val="20000"/>
              </a:spcBef>
              <a:spcAft>
                <a:spcPct val="0"/>
              </a:spcAft>
              <a:defRPr/>
            </a:pPr>
            <a:endParaRPr lang="es-ES_tradnl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41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pPr algn="l"/>
            <a:r>
              <a:rPr lang="es-MX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Programas Estratégicos</a:t>
            </a:r>
            <a:endParaRPr lang="es-MX" b="1" dirty="0"/>
          </a:p>
        </p:txBody>
      </p:sp>
      <p:sp>
        <p:nvSpPr>
          <p:cNvPr id="3" name="2 Rectángulo"/>
          <p:cNvSpPr/>
          <p:nvPr/>
        </p:nvSpPr>
        <p:spPr>
          <a:xfrm>
            <a:off x="539552" y="2013228"/>
            <a:ext cx="8136904" cy="2546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457200" fontAlgn="base">
              <a:spcBef>
                <a:spcPct val="20000"/>
              </a:spcBef>
              <a:spcAft>
                <a:spcPct val="0"/>
              </a:spcAft>
              <a:defRPr/>
            </a:pPr>
            <a:endParaRPr lang="es-MX" sz="2000" b="1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just" defTabSz="457200" fontAlgn="base">
              <a:lnSpc>
                <a:spcPct val="150000"/>
              </a:lnSpc>
              <a:spcAft>
                <a:spcPct val="0"/>
              </a:spcAft>
              <a:defRPr/>
            </a:pPr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</a:rPr>
              <a:t>1.4 </a:t>
            </a:r>
            <a:r>
              <a:rPr lang="es-MX" sz="2400" b="1" dirty="0">
                <a:solidFill>
                  <a:prstClr val="black"/>
                </a:solidFill>
                <a:latin typeface="Arial" pitchFamily="34" charset="0"/>
              </a:rPr>
              <a:t>Difusión de la </a:t>
            </a:r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</a:rPr>
              <a:t>cultura democrática.</a:t>
            </a:r>
            <a:endParaRPr lang="es-MX" sz="2400" b="1" dirty="0">
              <a:solidFill>
                <a:prstClr val="black"/>
              </a:solidFill>
              <a:latin typeface="Arial" pitchFamily="34" charset="0"/>
            </a:endParaRPr>
          </a:p>
          <a:p>
            <a:pPr lvl="0" algn="just" defTabSz="457200" fontAlgn="base">
              <a:lnSpc>
                <a:spcPct val="150000"/>
              </a:lnSpc>
              <a:spcAft>
                <a:spcPct val="0"/>
              </a:spcAft>
              <a:defRPr/>
            </a:pPr>
            <a:r>
              <a:rPr lang="es-ES_tradnl" sz="2300" dirty="0" smtClean="0">
                <a:solidFill>
                  <a:prstClr val="black"/>
                </a:solidFill>
                <a:latin typeface="Arial" pitchFamily="34" charset="0"/>
              </a:rPr>
              <a:t>1.4.1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Capacitación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continua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en el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estado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de Nuevo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León</a:t>
            </a:r>
          </a:p>
          <a:p>
            <a:pPr lvl="0" algn="just" defTabSz="457200" fontAlgn="base">
              <a:lnSpc>
                <a:spcPct val="150000"/>
              </a:lnSpc>
              <a:spcAft>
                <a:spcPct val="0"/>
              </a:spcAft>
              <a:defRPr/>
            </a:pP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1.4.2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Promover la Educación Cívico Política en el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estado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de 	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   Nuevo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León</a:t>
            </a:r>
            <a:endParaRPr lang="es-ES_tradnl" sz="23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50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614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pPr algn="l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Del objeto de la Comisión Estatal Electoral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81809"/>
            <a:ext cx="3240360" cy="4455503"/>
          </a:xfrm>
          <a:prstGeom prst="rect">
            <a:avLst/>
          </a:prstGeom>
        </p:spPr>
      </p:pic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355976" y="1916832"/>
            <a:ext cx="4176464" cy="47525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1400" dirty="0" smtClean="0">
                <a:latin typeface="Arial" pitchFamily="34" charset="0"/>
                <a:cs typeface="Arial" pitchFamily="34" charset="0"/>
              </a:rPr>
              <a:t>La Comisión Estatal Electoral es un órgano </a:t>
            </a:r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pú-blico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, de carácter permanente, independiente en sus decisiones y autónomo en su funcionamiento, con personalidad jurídica y patrimonio propios. </a:t>
            </a:r>
          </a:p>
          <a:p>
            <a:pPr marL="0" indent="0" algn="just">
              <a:buNone/>
            </a:pPr>
            <a:endParaRPr lang="es-MX" sz="1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1400" dirty="0" smtClean="0">
                <a:latin typeface="Arial" pitchFamily="34" charset="0"/>
                <a:cs typeface="Arial" pitchFamily="34" charset="0"/>
              </a:rPr>
              <a:t>Como instancia profesional, es responsable de la preparación, dirección, organización y vigilancia de los procesos electorales ordinarios y extra-ordinarios para la elección de Gobernador, Diputados y Ayuntamientos que se realicen en la entidad.</a:t>
            </a:r>
          </a:p>
          <a:p>
            <a:pPr marL="0" indent="0" algn="just">
              <a:buNone/>
            </a:pPr>
            <a:endParaRPr lang="es-MX" sz="14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1400" dirty="0" smtClean="0">
                <a:latin typeface="Arial" pitchFamily="34" charset="0"/>
                <a:cs typeface="Arial" pitchFamily="34" charset="0"/>
              </a:rPr>
              <a:t>Constituida con estas características desde 1996, la CEE se ha convertido en un referente </a:t>
            </a:r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insti-tucional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 en el estado de Nuevo León, </a:t>
            </a:r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garanti-zando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 los principios rectores de la función </a:t>
            </a:r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elec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-toral: equidad, independencia, imparcialidad, legalidad, objetividad, certeza, </a:t>
            </a:r>
            <a:r>
              <a:rPr lang="es-MX" sz="1400" dirty="0" err="1" smtClean="0">
                <a:latin typeface="Arial" pitchFamily="34" charset="0"/>
                <a:cs typeface="Arial" pitchFamily="34" charset="0"/>
              </a:rPr>
              <a:t>definitividad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, máxima publicidad y transparencia.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11560" y="6194276"/>
            <a:ext cx="89159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00" dirty="0" smtClean="0"/>
              <a:t>Fotografía de Archivo/ CEE</a:t>
            </a:r>
            <a:endParaRPr lang="es-MX" sz="500" dirty="0"/>
          </a:p>
        </p:txBody>
      </p:sp>
    </p:spTree>
    <p:extLst>
      <p:ext uri="{BB962C8B-B14F-4D97-AF65-F5344CB8AC3E}">
        <p14:creationId xmlns:p14="http://schemas.microsoft.com/office/powerpoint/2010/main" val="401705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pPr algn="l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los fines de la Comisión Estatal Electoral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611560" y="1700808"/>
            <a:ext cx="8136904" cy="4696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s-MX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Nuestro organismo tiene como fines, los siguientes</a:t>
            </a:r>
            <a:r>
              <a:rPr lang="es-MX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0">
              <a:spcBef>
                <a:spcPct val="20000"/>
              </a:spcBef>
            </a:pPr>
            <a:endParaRPr lang="es-MX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s-MX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Contribuir al desarrollo de la vida democrática y al fortalecimiento del sistema de partidos políticos.</a:t>
            </a:r>
          </a:p>
          <a:p>
            <a:pPr lvl="0">
              <a:spcBef>
                <a:spcPct val="20000"/>
              </a:spcBef>
            </a:pPr>
            <a:endParaRPr lang="es-MX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s-MX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Garantizar a los ciudadanos el ejercicio de los derechos político-electorales.</a:t>
            </a:r>
          </a:p>
          <a:p>
            <a:pPr lvl="0">
              <a:spcBef>
                <a:spcPct val="20000"/>
              </a:spcBef>
            </a:pPr>
            <a:endParaRPr lang="es-MX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s-MX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Garantizar la celebración periódica y pacífica de las elecciones.</a:t>
            </a:r>
          </a:p>
          <a:p>
            <a:pPr lvl="0">
              <a:spcBef>
                <a:spcPct val="20000"/>
              </a:spcBef>
            </a:pPr>
            <a:endParaRPr lang="es-MX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s-MX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Garantizar que los actos y resoluciones electorales de su competencia se sujeten al principio de legalidad.</a:t>
            </a:r>
          </a:p>
          <a:p>
            <a:pPr lvl="0">
              <a:spcBef>
                <a:spcPct val="20000"/>
              </a:spcBef>
            </a:pPr>
            <a:endParaRPr lang="es-MX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s-MX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Velar por la autenticidad y efectividad del sufragio y por la imparcialidad de los organismos electorales.</a:t>
            </a:r>
          </a:p>
          <a:p>
            <a:pPr lvl="0">
              <a:spcBef>
                <a:spcPct val="20000"/>
              </a:spcBef>
            </a:pPr>
            <a:endParaRPr lang="es-MX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s-MX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Coadyuvar en la promoción y difusión de la cultura democrática</a:t>
            </a:r>
            <a:r>
              <a:rPr lang="es-MX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26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1143000"/>
          </a:xfrm>
        </p:spPr>
        <p:txBody>
          <a:bodyPr/>
          <a:lstStyle/>
          <a:p>
            <a:pPr algn="l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 misión y visión de la Comisión Estatal Electoral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467544" y="170080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</a:pPr>
            <a:r>
              <a:rPr lang="es-MX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Para el logro de los fines, la CEE </a:t>
            </a:r>
            <a:r>
              <a:rPr lang="es-MX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 establecido </a:t>
            </a:r>
            <a:r>
              <a:rPr lang="es-MX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como misión y visión:</a:t>
            </a: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683568" y="2924944"/>
            <a:ext cx="3538736" cy="3845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MISIÓN</a:t>
            </a:r>
          </a:p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Organizar elecciones eficientes y confiables en Nuevo León; así como promover la participación de sus ciudadanos en la vida democrática.</a:t>
            </a:r>
          </a:p>
          <a:p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5065712" y="2906885"/>
            <a:ext cx="3538736" cy="3834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VISIÓN</a:t>
            </a:r>
          </a:p>
          <a:p>
            <a:r>
              <a:rPr lang="es-MX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Para </a:t>
            </a:r>
            <a:r>
              <a:rPr lang="es-MX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el año 2023 </a:t>
            </a:r>
            <a:r>
              <a:rPr lang="es-MX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es-MX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Comisión Estatal Electoral será referente en América como </a:t>
            </a:r>
            <a:r>
              <a:rPr lang="es-MX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el organismo </a:t>
            </a:r>
            <a:r>
              <a:rPr lang="es-MX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 las mejores prácticas </a:t>
            </a:r>
            <a:r>
              <a:rPr lang="es-MX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electorales.</a:t>
            </a:r>
            <a:endParaRPr lang="es-MX" sz="2000" dirty="0"/>
          </a:p>
        </p:txBody>
      </p:sp>
      <p:sp>
        <p:nvSpPr>
          <p:cNvPr id="4" name="3 Cheurón"/>
          <p:cNvSpPr/>
          <p:nvPr/>
        </p:nvSpPr>
        <p:spPr>
          <a:xfrm>
            <a:off x="3923928" y="3356992"/>
            <a:ext cx="1368152" cy="1872208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25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856" y="620688"/>
            <a:ext cx="8229600" cy="1143000"/>
          </a:xfrm>
        </p:spPr>
        <p:txBody>
          <a:bodyPr/>
          <a:lstStyle/>
          <a:p>
            <a:pPr algn="just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las políticas de calidad de la Comisión Estatal Electoral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395536" y="4365104"/>
            <a:ext cx="35283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Organizar elecciones confiables</a:t>
            </a:r>
            <a:r>
              <a:rPr lang="es-MX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equitativas y </a:t>
            </a:r>
            <a:r>
              <a:rPr lang="es-MX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eficientes </a:t>
            </a:r>
            <a:r>
              <a:rPr lang="es-MX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que cumplan con las expectativas de los ciudadanos y garanticen los derechos de los partidos políticos</a:t>
            </a:r>
            <a:r>
              <a:rPr lang="es-MX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507" y="4332186"/>
            <a:ext cx="3276867" cy="2186285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21220"/>
            <a:ext cx="3096344" cy="2072759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5004048" y="1844824"/>
            <a:ext cx="356231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 mejora continua de nuestros procesos es el medio para contribuir con el desarrollo de la vida democrática y responder con eficiencia a sus requerimientos.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83568" y="3861048"/>
            <a:ext cx="270939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00" dirty="0" smtClean="0"/>
              <a:t>Fotografía tomada por </a:t>
            </a:r>
            <a:r>
              <a:rPr lang="es-MX" sz="500" dirty="0" err="1" smtClean="0"/>
              <a:t>Erislene</a:t>
            </a:r>
            <a:r>
              <a:rPr lang="es-MX" sz="500" dirty="0" smtClean="0"/>
              <a:t> </a:t>
            </a:r>
            <a:r>
              <a:rPr lang="es-MX" sz="500" dirty="0" err="1"/>
              <a:t>Antalia</a:t>
            </a:r>
            <a:r>
              <a:rPr lang="es-MX" sz="500" dirty="0"/>
              <a:t> Ibón </a:t>
            </a:r>
            <a:r>
              <a:rPr lang="es-MX" sz="500" dirty="0" smtClean="0"/>
              <a:t>González/ Quinto Certamen de Fotografía/ CEE 2014.</a:t>
            </a:r>
            <a:endParaRPr lang="es-MX" sz="500" dirty="0"/>
          </a:p>
        </p:txBody>
      </p:sp>
      <p:sp>
        <p:nvSpPr>
          <p:cNvPr id="8" name="7 CuadroTexto"/>
          <p:cNvSpPr txBox="1"/>
          <p:nvPr/>
        </p:nvSpPr>
        <p:spPr>
          <a:xfrm>
            <a:off x="5292080" y="6472067"/>
            <a:ext cx="273344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00" dirty="0" smtClean="0"/>
              <a:t>Fotografía tomada por Karla Daniela de la Garza Garza/ Quinto Certamen de Fotografía/ CEE 2014.</a:t>
            </a:r>
            <a:endParaRPr lang="es-MX" sz="500" dirty="0"/>
          </a:p>
        </p:txBody>
      </p:sp>
    </p:spTree>
    <p:extLst>
      <p:ext uri="{BB962C8B-B14F-4D97-AF65-F5344CB8AC3E}">
        <p14:creationId xmlns:p14="http://schemas.microsoft.com/office/powerpoint/2010/main" val="8238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/>
          <a:lstStyle/>
          <a:p>
            <a:pPr algn="just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los objetivos de calidad de la Comisión Estatal Electoral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611560" y="2368039"/>
            <a:ext cx="799288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Asegurar un proceso electoral confiable mediante la supervisión y automatización de nuestros procesos</a:t>
            </a:r>
            <a:r>
              <a:rPr lang="es-MX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MX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spcBef>
                <a:spcPct val="20000"/>
              </a:spcBef>
            </a:pPr>
            <a:endParaRPr lang="es-MX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Gestionar el financiamiento de ley a los partidos políticos y vigilar su correcta aplicación.</a:t>
            </a:r>
          </a:p>
          <a:p>
            <a:pPr lvl="0">
              <a:spcBef>
                <a:spcPct val="20000"/>
              </a:spcBef>
            </a:pPr>
            <a:endParaRPr lang="es-MX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Promover la educación cívica y la participación ciudadana.</a:t>
            </a:r>
          </a:p>
          <a:p>
            <a:pPr lvl="0">
              <a:spcBef>
                <a:spcPct val="20000"/>
              </a:spcBef>
            </a:pPr>
            <a:r>
              <a:rPr lang="es-MX" sz="1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Implementar un proceso de mejora continua que asegure la adaptabilidad de nuestros procesos y convierta las áreas de oportunidad en fortaleza.</a:t>
            </a:r>
          </a:p>
        </p:txBody>
      </p:sp>
    </p:spTree>
    <p:extLst>
      <p:ext uri="{BB962C8B-B14F-4D97-AF65-F5344CB8AC3E}">
        <p14:creationId xmlns:p14="http://schemas.microsoft.com/office/powerpoint/2010/main" val="67118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es-MX" sz="2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la fundamentación jurídica para la Planeación de la Comisión Estatal Electoral</a:t>
            </a:r>
            <a:endParaRPr lang="es-MX" sz="2200" dirty="0"/>
          </a:p>
        </p:txBody>
      </p:sp>
      <p:sp>
        <p:nvSpPr>
          <p:cNvPr id="3" name="2 Rectángulo"/>
          <p:cNvSpPr/>
          <p:nvPr/>
        </p:nvSpPr>
        <p:spPr>
          <a:xfrm>
            <a:off x="611560" y="2286158"/>
            <a:ext cx="396044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MX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 fundamento en los artículos </a:t>
            </a:r>
            <a:r>
              <a:rPr lang="es-MX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92, 97, </a:t>
            </a:r>
            <a:r>
              <a:rPr lang="es-MX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fracciones V y VI, </a:t>
            </a:r>
            <a:r>
              <a:rPr lang="es-MX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99, 103, fracciones XII y XV, </a:t>
            </a:r>
            <a:r>
              <a:rPr lang="es-MX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 </a:t>
            </a:r>
            <a:r>
              <a:rPr lang="es-MX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104, </a:t>
            </a:r>
            <a:r>
              <a:rPr lang="es-MX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fracción I de la Ley Electoral d</a:t>
            </a:r>
            <a:r>
              <a:rPr lang="es-MX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s-MX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Estado de Nuevo León y los artículos </a:t>
            </a:r>
            <a:r>
              <a:rPr lang="es-MX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30, 31, 32, 36, </a:t>
            </a:r>
            <a:r>
              <a:rPr lang="es-MX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fracciones </a:t>
            </a:r>
            <a:r>
              <a:rPr lang="es-MX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I, II y V, 58, fracción I, 81 y 82, fracciones I y </a:t>
            </a:r>
            <a:r>
              <a:rPr lang="es-MX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 del Reglamento de la Comisión Estatal Electoral y de las Comisiones Municipales Electorales del Estado de Nuevo León</a:t>
            </a:r>
            <a:r>
              <a:rPr lang="es-MX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132856"/>
            <a:ext cx="2318944" cy="3528392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5436096" y="5637590"/>
            <a:ext cx="877163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500" dirty="0" smtClean="0"/>
              <a:t>Fotografía de Archivo/ CEE</a:t>
            </a:r>
            <a:endParaRPr lang="es-MX" sz="500" dirty="0"/>
          </a:p>
        </p:txBody>
      </p:sp>
    </p:spTree>
    <p:extLst>
      <p:ext uri="{BB962C8B-B14F-4D97-AF65-F5344CB8AC3E}">
        <p14:creationId xmlns:p14="http://schemas.microsoft.com/office/powerpoint/2010/main" val="58676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pPr algn="just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los objetivos generales de la Planeación de la Comisión Estatal Electoral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395536" y="2276872"/>
            <a:ext cx="820891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Arial" charset="0"/>
              <a:buChar char="•"/>
            </a:pPr>
            <a:r>
              <a:rPr lang="es-MX" sz="2000" dirty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Organizar, de manera sistemática, todos los proyectos y actividades de la Comisión Estatal Electoral, </a:t>
            </a:r>
            <a:r>
              <a:rPr lang="es-MX" sz="2000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para ordenar funciones y atribuciones de la </a:t>
            </a:r>
            <a:r>
              <a:rPr lang="es-MX" sz="2000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Secretaría Ejecutiva.</a:t>
            </a:r>
            <a:endParaRPr lang="es-MX" sz="2000" dirty="0" smtClean="0">
              <a:solidFill>
                <a:prstClr val="black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lvl="0" algn="just">
              <a:spcBef>
                <a:spcPct val="20000"/>
              </a:spcBef>
            </a:pPr>
            <a:endParaRPr lang="es-MX" sz="2000" dirty="0">
              <a:solidFill>
                <a:prstClr val="black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Arial" charset="0"/>
              <a:buChar char="•"/>
            </a:pPr>
            <a:r>
              <a:rPr lang="es-MX" sz="2000" dirty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Controlar proyectos y actividades de la Comisión Estatal Electoral, para evaluar su gestión y </a:t>
            </a:r>
            <a:r>
              <a:rPr lang="es-MX" sz="2000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ejecución, en términos de eficiencia y eficacia.</a:t>
            </a:r>
          </a:p>
          <a:p>
            <a:pPr algn="just">
              <a:spcBef>
                <a:spcPct val="20000"/>
              </a:spcBef>
            </a:pPr>
            <a:endParaRPr lang="es-MX" sz="2000" dirty="0"/>
          </a:p>
          <a:p>
            <a:pPr marL="342900" lvl="0" indent="-342900" algn="just">
              <a:spcBef>
                <a:spcPct val="20000"/>
              </a:spcBef>
              <a:buFont typeface="Arial" charset="0"/>
              <a:buChar char="•"/>
            </a:pPr>
            <a:r>
              <a:rPr lang="es-MX" sz="2000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Dar </a:t>
            </a:r>
            <a:r>
              <a:rPr lang="es-MX" sz="2000" dirty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puntual seguimiento a todos los proyectos y actividades de la Comisión Estatal Electoral, </a:t>
            </a:r>
            <a:r>
              <a:rPr lang="es-MX" sz="2000" dirty="0" smtClean="0">
                <a:solidFill>
                  <a:prstClr val="black"/>
                </a:solidFill>
                <a:latin typeface="Arial" pitchFamily="34" charset="0"/>
                <a:ea typeface="Calibri"/>
                <a:cs typeface="Arial" pitchFamily="34" charset="0"/>
              </a:rPr>
              <a:t>para verificar grados de avance y tomar las acciones correctivas correspondientes.</a:t>
            </a:r>
            <a:endParaRPr lang="es-MX" sz="2000" dirty="0">
              <a:solidFill>
                <a:prstClr val="black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52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/>
          <a:lstStyle/>
          <a:p>
            <a:pPr algn="l"/>
            <a:r>
              <a:rPr lang="es-MX" sz="3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Programas Estratégicos</a:t>
            </a:r>
            <a:endParaRPr lang="es-MX" b="1" dirty="0"/>
          </a:p>
        </p:txBody>
      </p:sp>
      <p:sp>
        <p:nvSpPr>
          <p:cNvPr id="3" name="2 Rectángulo"/>
          <p:cNvSpPr/>
          <p:nvPr/>
        </p:nvSpPr>
        <p:spPr>
          <a:xfrm>
            <a:off x="395536" y="2263512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2400" b="1" dirty="0">
                <a:solidFill>
                  <a:prstClr val="black"/>
                </a:solidFill>
                <a:latin typeface="Arial" pitchFamily="34" charset="0"/>
              </a:rPr>
              <a:t>1.1	Operación </a:t>
            </a:r>
            <a:r>
              <a:rPr lang="es-ES" sz="2400" b="1" dirty="0" smtClean="0">
                <a:solidFill>
                  <a:prstClr val="black"/>
                </a:solidFill>
                <a:latin typeface="Arial" pitchFamily="34" charset="0"/>
              </a:rPr>
              <a:t>ordinaria </a:t>
            </a:r>
            <a:endParaRPr lang="es-ES" sz="2400" b="1" dirty="0">
              <a:solidFill>
                <a:prstClr val="black"/>
              </a:solidFill>
              <a:latin typeface="Arial" pitchFamily="34" charset="0"/>
            </a:endParaRPr>
          </a:p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_tradnl" sz="2300" dirty="0">
                <a:solidFill>
                  <a:prstClr val="black"/>
                </a:solidFill>
                <a:latin typeface="Arial" pitchFamily="34" charset="0"/>
              </a:rPr>
              <a:t>1.1.1  Operación </a:t>
            </a:r>
            <a:r>
              <a:rPr lang="es-ES_tradnl" sz="2300" dirty="0" smtClean="0">
                <a:solidFill>
                  <a:prstClr val="black"/>
                </a:solidFill>
                <a:latin typeface="Arial" pitchFamily="34" charset="0"/>
              </a:rPr>
              <a:t>ordinaria</a:t>
            </a:r>
            <a:endParaRPr lang="es-ES_tradnl" sz="2300" dirty="0">
              <a:solidFill>
                <a:prstClr val="black"/>
              </a:solidFill>
              <a:latin typeface="Arial" pitchFamily="34" charset="0"/>
            </a:endParaRPr>
          </a:p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1.1.2  Desarrollo del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personal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de la Comisión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Estatal Electoral  </a:t>
            </a:r>
          </a:p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ES" sz="2300" dirty="0" smtClean="0">
                <a:solidFill>
                  <a:prstClr val="black"/>
                </a:solidFill>
                <a:latin typeface="Arial" pitchFamily="34" charset="0"/>
              </a:rPr>
              <a:t>1.1.3 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Mejora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continua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de la Comisión Estatal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Electoral</a:t>
            </a:r>
            <a:endParaRPr lang="es-MX" sz="2300" dirty="0">
              <a:solidFill>
                <a:prstClr val="black"/>
              </a:solidFill>
              <a:latin typeface="Arial" pitchFamily="34" charset="0"/>
            </a:endParaRPr>
          </a:p>
          <a:p>
            <a:pPr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1.1.4 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Campaña 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institucional </a:t>
            </a:r>
            <a:r>
              <a:rPr lang="es-MX" sz="2300" dirty="0">
                <a:solidFill>
                  <a:prstClr val="black"/>
                </a:solidFill>
                <a:latin typeface="Arial" pitchFamily="34" charset="0"/>
              </a:rPr>
              <a:t>p</a:t>
            </a:r>
            <a:r>
              <a:rPr lang="es-MX" sz="2300" dirty="0" smtClean="0">
                <a:solidFill>
                  <a:prstClr val="black"/>
                </a:solidFill>
                <a:latin typeface="Arial" pitchFamily="34" charset="0"/>
              </a:rPr>
              <a:t>ermanente</a:t>
            </a:r>
            <a:endParaRPr lang="es-MX" sz="2300" dirty="0"/>
          </a:p>
        </p:txBody>
      </p:sp>
    </p:spTree>
    <p:extLst>
      <p:ext uri="{BB962C8B-B14F-4D97-AF65-F5344CB8AC3E}">
        <p14:creationId xmlns:p14="http://schemas.microsoft.com/office/powerpoint/2010/main" val="75486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CEE 2015-1 diapositivas</Template>
  <TotalTime>2331</TotalTime>
  <Words>720</Words>
  <Application>Microsoft Office PowerPoint</Application>
  <PresentationFormat>Presentación en pantalla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Unidad de Planeación y del Servicio Profesional Electoral Secretaría Ejecutiva  Monterrey, Nuevo León, 2015</vt:lpstr>
      <vt:lpstr>Del objeto de la Comisión Estatal Electoral</vt:lpstr>
      <vt:lpstr>De los fines de la Comisión Estatal Electoral</vt:lpstr>
      <vt:lpstr>De la misión y visión de la Comisión Estatal Electoral</vt:lpstr>
      <vt:lpstr>De las políticas de calidad de la Comisión Estatal Electoral</vt:lpstr>
      <vt:lpstr>De los objetivos de calidad de la Comisión Estatal Electoral</vt:lpstr>
      <vt:lpstr>De la fundamentación jurídica para la Planeación de la Comisión Estatal Electoral</vt:lpstr>
      <vt:lpstr>De los objetivos generales de la Planeación de la Comisión Estatal Electoral</vt:lpstr>
      <vt:lpstr>Programas Estratégicos</vt:lpstr>
      <vt:lpstr>Programas Estratégicos</vt:lpstr>
      <vt:lpstr>Programas Estratégicos</vt:lpstr>
      <vt:lpstr>Programas Estratégicos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de Planeación y del Servicio Profesional Electoral</dc:title>
  <dc:creator>Lilia Gabriela Rendon Avila</dc:creator>
  <cp:lastModifiedBy>Carlos Alberto Piña Loredo</cp:lastModifiedBy>
  <cp:revision>75</cp:revision>
  <cp:lastPrinted>2014-12-22T18:22:27Z</cp:lastPrinted>
  <dcterms:created xsi:type="dcterms:W3CDTF">2014-12-12T00:43:17Z</dcterms:created>
  <dcterms:modified xsi:type="dcterms:W3CDTF">2015-08-07T22:15:50Z</dcterms:modified>
</cp:coreProperties>
</file>